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Inter Bold" charset="1" panose="02000503000000020004"/>
      <p:regular r:id="rId25"/>
    </p:embeddedFont>
    <p:embeddedFont>
      <p:font typeface="Inter" charset="1" panose="020005030000000200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notesMasters/notesMaster1.xml" Type="http://schemas.openxmlformats.org/officeDocument/2006/relationships/notesMaster"/><Relationship Id="rId23" Target="theme/theme2.xml" Type="http://schemas.openxmlformats.org/officeDocument/2006/relationships/theme"/><Relationship Id="rId24" Target="notesSlides/notesSlide1.xml" Type="http://schemas.openxmlformats.org/officeDocument/2006/relationships/notesSlide"/><Relationship Id="rId25" Target="fonts/font25.fntdata" Type="http://schemas.openxmlformats.org/officeDocument/2006/relationships/font"/><Relationship Id="rId26" Target="fonts/font26.fntdata" Type="http://schemas.openxmlformats.org/officeDocument/2006/relationships/font"/><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notesSlides/notesSlide9.xml" Type="http://schemas.openxmlformats.org/officeDocument/2006/relationships/notesSlide"/><Relationship Id="rId35" Target="notesSlides/notesSlide10.xml" Type="http://schemas.openxmlformats.org/officeDocument/2006/relationships/notesSlide"/><Relationship Id="rId36" Target="notesSlides/notesSlide11.xml" Type="http://schemas.openxmlformats.org/officeDocument/2006/relationships/notesSlide"/><Relationship Id="rId37" Target="notesSlides/notesSlide12.xml" Type="http://schemas.openxmlformats.org/officeDocument/2006/relationships/notesSlide"/><Relationship Id="rId38" Target="notesSlides/notesSlide13.xml" Type="http://schemas.openxmlformats.org/officeDocument/2006/relationships/notesSlide"/><Relationship Id="rId39" Target="notesSlides/notesSlide14.xml" Type="http://schemas.openxmlformats.org/officeDocument/2006/relationships/notesSlide"/><Relationship Id="rId4" Target="theme/theme1.xml" Type="http://schemas.openxmlformats.org/officeDocument/2006/relationships/theme"/><Relationship Id="rId40" Target="notesSlides/notesSlide15.xml" Type="http://schemas.openxmlformats.org/officeDocument/2006/relationships/notesSlide"/><Relationship Id="rId41" Target="notesSlides/notesSlide16.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1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11" Target="../media/image21.svg" Type="http://schemas.openxmlformats.org/officeDocument/2006/relationships/image"/><Relationship Id="rId2" Target="../notesSlides/notesSlide15.xml" Type="http://schemas.openxmlformats.org/officeDocument/2006/relationships/notesSlide"/><Relationship Id="rId3" Target="../media/image13.pn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 Id="rId9"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https://gamma.app/?utm_source=made-with-gamma" TargetMode="External" Type="http://schemas.openxmlformats.org/officeDocument/2006/relationships/hyperlink"/><Relationship Id="rId4" Target="../media/image5.png" Type="http://schemas.openxmlformats.org/officeDocument/2006/relationships/image"/><Relationship Id="rId5"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0" y="0"/>
            <a:ext cx="6858000" cy="10287000"/>
            <a:chOff x="0" y="0"/>
            <a:chExt cx="9144000" cy="13716000"/>
          </a:xfrm>
        </p:grpSpPr>
        <p:sp>
          <p:nvSpPr>
            <p:cNvPr name="Freeform 7" id="7"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2733377"/>
            <a:ext cx="9445526" cy="2686496"/>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AI Air Quality Analysis and Environmental Monitoring System</a:t>
            </a:r>
          </a:p>
        </p:txBody>
      </p:sp>
      <p:sp>
        <p:nvSpPr>
          <p:cNvPr name="TextBox 9" id="9"/>
          <p:cNvSpPr txBox="true"/>
          <p:nvPr/>
        </p:nvSpPr>
        <p:spPr>
          <a:xfrm rot="0">
            <a:off x="7850237" y="5759351"/>
            <a:ext cx="9445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Graduation Project – DEPI (AI &amp; Data Science Track)</a:t>
            </a:r>
          </a:p>
        </p:txBody>
      </p:sp>
      <p:sp>
        <p:nvSpPr>
          <p:cNvPr name="TextBox 10" id="10"/>
          <p:cNvSpPr txBox="true"/>
          <p:nvPr/>
        </p:nvSpPr>
        <p:spPr>
          <a:xfrm rot="0">
            <a:off x="7850237" y="6531917"/>
            <a:ext cx="9445526" cy="992981"/>
          </a:xfrm>
          <a:prstGeom prst="rect">
            <a:avLst/>
          </a:prstGeom>
        </p:spPr>
        <p:txBody>
          <a:bodyPr anchor="t" rtlCol="false" tIns="0" lIns="0" bIns="0" rIns="0">
            <a:spAutoFit/>
          </a:bodyPr>
          <a:lstStyle/>
          <a:p>
            <a:pPr algn="l">
              <a:lnSpc>
                <a:spcPts val="3562"/>
              </a:lnSpc>
            </a:pPr>
            <a:r>
              <a:rPr lang="en-US" sz="2187" b="true">
                <a:solidFill>
                  <a:srgbClr val="272525"/>
                </a:solidFill>
                <a:latin typeface="Inter Bold"/>
                <a:ea typeface="Inter Bold"/>
                <a:cs typeface="Inter Bold"/>
                <a:sym typeface="Inter Bold"/>
              </a:rPr>
              <a:t>Presented by:</a:t>
            </a:r>
            <a:r>
              <a:rPr lang="en-US" sz="2187">
                <a:solidFill>
                  <a:srgbClr val="272525"/>
                </a:solidFill>
                <a:latin typeface="Inter"/>
                <a:ea typeface="Inter"/>
                <a:cs typeface="Inter"/>
                <a:sym typeface="Inter"/>
              </a:rPr>
              <a:t> Hassan Bassiouny-Ziad Meshref-Youssef Menisy-Malak Abdo Ramadan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1035993"/>
            <a:ext cx="9445526" cy="1800522"/>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Batch Data Processing Pipeline</a:t>
            </a:r>
          </a:p>
        </p:txBody>
      </p:sp>
      <p:sp>
        <p:nvSpPr>
          <p:cNvPr name="TextBox 11" id="11"/>
          <p:cNvSpPr txBox="true"/>
          <p:nvPr/>
        </p:nvSpPr>
        <p:spPr>
          <a:xfrm rot="0">
            <a:off x="992238" y="3175993"/>
            <a:ext cx="9445526"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Our batch data pipeline is crucial for handling the historical and aggregated environmental data collected in real-time from the </a:t>
            </a:r>
            <a:r>
              <a:rPr lang="en-US" sz="2187" b="true">
                <a:solidFill>
                  <a:srgbClr val="272525"/>
                </a:solidFill>
                <a:latin typeface="Inter Bold"/>
                <a:ea typeface="Inter Bold"/>
                <a:cs typeface="Inter Bold"/>
                <a:sym typeface="Inter Bold"/>
              </a:rPr>
              <a:t>8 IoT devices across Egypt's regions</a:t>
            </a:r>
            <a:r>
              <a:rPr lang="en-US" sz="2187">
                <a:solidFill>
                  <a:srgbClr val="272525"/>
                </a:solidFill>
                <a:latin typeface="Inter"/>
                <a:ea typeface="Inter"/>
                <a:cs typeface="Inter"/>
                <a:sym typeface="Inter"/>
              </a:rPr>
              <a:t>, ensuring accuracy and providing deeper insights. This ETL (Extract, Transform, Load) process includes:</a:t>
            </a:r>
          </a:p>
        </p:txBody>
      </p:sp>
      <p:sp>
        <p:nvSpPr>
          <p:cNvPr name="TextBox 12" id="12"/>
          <p:cNvSpPr txBox="true"/>
          <p:nvPr/>
        </p:nvSpPr>
        <p:spPr>
          <a:xfrm rot="0">
            <a:off x="992238" y="5309444"/>
            <a:ext cx="9445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Extraction</a:t>
            </a:r>
            <a:r>
              <a:rPr lang="en-US" sz="2187">
                <a:solidFill>
                  <a:srgbClr val="272525"/>
                </a:solidFill>
                <a:latin typeface="Inter"/>
                <a:ea typeface="Inter"/>
                <a:cs typeface="Inter"/>
                <a:sym typeface="Inter"/>
              </a:rPr>
              <a:t>: Gathering environmental data from the 8 IoT devices via Azure IoT Hub. </a:t>
            </a:r>
          </a:p>
        </p:txBody>
      </p:sp>
      <p:sp>
        <p:nvSpPr>
          <p:cNvPr name="TextBox 13" id="13"/>
          <p:cNvSpPr txBox="true"/>
          <p:nvPr/>
        </p:nvSpPr>
        <p:spPr>
          <a:xfrm rot="0">
            <a:off x="992238" y="6315819"/>
            <a:ext cx="944552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Transformation</a:t>
            </a:r>
            <a:r>
              <a:rPr lang="en-US" sz="2187">
                <a:solidFill>
                  <a:srgbClr val="272525"/>
                </a:solidFill>
                <a:latin typeface="Inter"/>
                <a:ea typeface="Inter"/>
                <a:cs typeface="Inter"/>
                <a:sym typeface="Inter"/>
              </a:rPr>
              <a:t>: Executing critical steps like data cleaning, anomaly detection, and calculation of essential averages to refine the dataset. </a:t>
            </a:r>
          </a:p>
        </p:txBody>
      </p:sp>
      <p:sp>
        <p:nvSpPr>
          <p:cNvPr name="TextBox 14" id="14"/>
          <p:cNvSpPr txBox="true"/>
          <p:nvPr/>
        </p:nvSpPr>
        <p:spPr>
          <a:xfrm rot="0">
            <a:off x="992238" y="7775822"/>
            <a:ext cx="944552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Loading</a:t>
            </a:r>
            <a:r>
              <a:rPr lang="en-US" sz="2187">
                <a:solidFill>
                  <a:srgbClr val="272525"/>
                </a:solidFill>
                <a:latin typeface="Inter"/>
                <a:ea typeface="Inter"/>
                <a:cs typeface="Inter"/>
                <a:sym typeface="Inter"/>
              </a:rPr>
              <a:t>: Storing the fully processed and analyzed data into a SQL database or a scalable data lake for long-term storage and accessibility</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1262806"/>
            <a:ext cx="9445526" cy="1800522"/>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Real-Time Streaming Pipeline &amp; Alerts</a:t>
            </a:r>
          </a:p>
        </p:txBody>
      </p:sp>
      <p:sp>
        <p:nvSpPr>
          <p:cNvPr name="TextBox 11" id="11"/>
          <p:cNvSpPr txBox="true"/>
          <p:nvPr/>
        </p:nvSpPr>
        <p:spPr>
          <a:xfrm rot="0">
            <a:off x="992238" y="3402806"/>
            <a:ext cx="9445526" cy="1900237"/>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Complementing our batch processing pipeline, this real-time streaming pipeline processes live data from the </a:t>
            </a:r>
            <a:r>
              <a:rPr lang="en-US" sz="2187" b="true">
                <a:solidFill>
                  <a:srgbClr val="272525"/>
                </a:solidFill>
                <a:latin typeface="Inter Bold"/>
                <a:ea typeface="Inter Bold"/>
                <a:cs typeface="Inter Bold"/>
                <a:sym typeface="Inter Bold"/>
              </a:rPr>
              <a:t>same 8 IoT devices across Egypt's regions</a:t>
            </a:r>
            <a:r>
              <a:rPr lang="en-US" sz="2187">
                <a:solidFill>
                  <a:srgbClr val="272525"/>
                </a:solidFill>
                <a:latin typeface="Inter"/>
                <a:ea typeface="Inter"/>
                <a:cs typeface="Inter"/>
                <a:sym typeface="Inter"/>
              </a:rPr>
              <a:t> to enable immediate response to changing environmental conditions:</a:t>
            </a:r>
          </a:p>
        </p:txBody>
      </p:sp>
      <p:sp>
        <p:nvSpPr>
          <p:cNvPr name="TextBox 12" id="12"/>
          <p:cNvSpPr txBox="true"/>
          <p:nvPr/>
        </p:nvSpPr>
        <p:spPr>
          <a:xfrm rot="0">
            <a:off x="992238" y="5536257"/>
            <a:ext cx="9445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Live Data Processing:</a:t>
            </a:r>
            <a:r>
              <a:rPr lang="en-US" sz="2187">
                <a:solidFill>
                  <a:srgbClr val="272525"/>
                </a:solidFill>
                <a:latin typeface="Inter"/>
                <a:ea typeface="Inter"/>
                <a:cs typeface="Inter"/>
                <a:sym typeface="Inter"/>
              </a:rPr>
              <a:t> Utilizing Azure Stream Analytics to process incoming sensor data from the </a:t>
            </a:r>
            <a:r>
              <a:rPr lang="en-US" b="true" sz="2187">
                <a:solidFill>
                  <a:srgbClr val="272525"/>
                </a:solidFill>
                <a:latin typeface="Inter Bold"/>
                <a:ea typeface="Inter Bold"/>
                <a:cs typeface="Inter Bold"/>
                <a:sym typeface="Inter Bold"/>
              </a:rPr>
              <a:t>8 IoT devices</a:t>
            </a:r>
            <a:r>
              <a:rPr lang="en-US" sz="2187">
                <a:solidFill>
                  <a:srgbClr val="272525"/>
                </a:solidFill>
                <a:latin typeface="Inter"/>
                <a:ea typeface="Inter"/>
                <a:cs typeface="Inter"/>
                <a:sym typeface="Inter"/>
              </a:rPr>
              <a:t> instantaneously.</a:t>
            </a:r>
          </a:p>
        </p:txBody>
      </p:sp>
      <p:sp>
        <p:nvSpPr>
          <p:cNvPr name="TextBox 13" id="13"/>
          <p:cNvSpPr txBox="true"/>
          <p:nvPr/>
        </p:nvSpPr>
        <p:spPr>
          <a:xfrm rot="0">
            <a:off x="992238" y="6542634"/>
            <a:ext cx="9445526" cy="1446610"/>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Threshold Monitoring:</a:t>
            </a:r>
            <a:r>
              <a:rPr lang="en-US" sz="2187">
                <a:solidFill>
                  <a:srgbClr val="272525"/>
                </a:solidFill>
                <a:latin typeface="Inter"/>
                <a:ea typeface="Inter"/>
                <a:cs typeface="Inter"/>
                <a:sym typeface="Inter"/>
              </a:rPr>
              <a:t> Continuously monitoring for predefined environmental thresholds, such as elevated temperatures or humidity levels.</a:t>
            </a:r>
          </a:p>
        </p:txBody>
      </p:sp>
      <p:sp>
        <p:nvSpPr>
          <p:cNvPr name="TextBox 14" id="14"/>
          <p:cNvSpPr txBox="true"/>
          <p:nvPr/>
        </p:nvSpPr>
        <p:spPr>
          <a:xfrm rot="0">
            <a:off x="992238" y="8002637"/>
            <a:ext cx="9445526" cy="992981"/>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Automated Alerting:</a:t>
            </a:r>
            <a:r>
              <a:rPr lang="en-US" sz="2187">
                <a:solidFill>
                  <a:srgbClr val="272525"/>
                </a:solidFill>
                <a:latin typeface="Inter"/>
                <a:ea typeface="Inter"/>
                <a:cs typeface="Inter"/>
                <a:sym typeface="Inter"/>
              </a:rPr>
              <a:t> Triggering immediate alerts and notifications when thresholds are breached, enabling rapid intervention.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630287" y="505420"/>
            <a:ext cx="10169426" cy="1144786"/>
          </a:xfrm>
          <a:prstGeom prst="rect">
            <a:avLst/>
          </a:prstGeom>
        </p:spPr>
        <p:txBody>
          <a:bodyPr anchor="t" rtlCol="false" tIns="0" lIns="0" bIns="0" rIns="0">
            <a:spAutoFit/>
          </a:bodyPr>
          <a:lstStyle/>
          <a:p>
            <a:pPr algn="l">
              <a:lnSpc>
                <a:spcPts val="4375"/>
              </a:lnSpc>
            </a:pPr>
            <a:r>
              <a:rPr lang="en-US" sz="3500" b="true">
                <a:solidFill>
                  <a:srgbClr val="000000"/>
                </a:solidFill>
                <a:latin typeface="Inter Bold"/>
                <a:ea typeface="Inter Bold"/>
                <a:cs typeface="Inter Bold"/>
                <a:sym typeface="Inter Bold"/>
              </a:rPr>
              <a:t>AI-Powered Insights: Intelligent Air Quality Solutions</a:t>
            </a:r>
          </a:p>
        </p:txBody>
      </p:sp>
      <p:sp>
        <p:nvSpPr>
          <p:cNvPr name="TextBox 11" id="11"/>
          <p:cNvSpPr txBox="true"/>
          <p:nvPr/>
        </p:nvSpPr>
        <p:spPr>
          <a:xfrm rot="0">
            <a:off x="630287" y="1863179"/>
            <a:ext cx="10169426" cy="921544"/>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Our real-time IoT data pipeline integrates an advanced Large Language Model (LLM) agent, transforming raw environmental data into actionable intelligence. This AI specialist is designed to elevate our system from mere monitoring to proactive environmental management.</a:t>
            </a:r>
          </a:p>
        </p:txBody>
      </p:sp>
      <p:grpSp>
        <p:nvGrpSpPr>
          <p:cNvPr name="Group 12" id="12"/>
          <p:cNvGrpSpPr/>
          <p:nvPr/>
        </p:nvGrpSpPr>
        <p:grpSpPr>
          <a:xfrm rot="0">
            <a:off x="620762" y="2977754"/>
            <a:ext cx="10188476" cy="1383060"/>
            <a:chOff x="0" y="0"/>
            <a:chExt cx="13584635" cy="1844080"/>
          </a:xfrm>
        </p:grpSpPr>
        <p:sp>
          <p:nvSpPr>
            <p:cNvPr name="Freeform 13" id="13"/>
            <p:cNvSpPr/>
            <p:nvPr/>
          </p:nvSpPr>
          <p:spPr>
            <a:xfrm flipH="false" flipV="false" rot="0">
              <a:off x="12700" y="12700"/>
              <a:ext cx="13559281" cy="1818640"/>
            </a:xfrm>
            <a:custGeom>
              <a:avLst/>
              <a:gdLst/>
              <a:ahLst/>
              <a:cxnLst/>
              <a:rect r="r" b="b" t="t" l="l"/>
              <a:pathLst>
                <a:path h="1818640" w="13559281">
                  <a:moveTo>
                    <a:pt x="0" y="121920"/>
                  </a:moveTo>
                  <a:cubicBezTo>
                    <a:pt x="0" y="54610"/>
                    <a:pt x="55245" y="0"/>
                    <a:pt x="123444" y="0"/>
                  </a:cubicBezTo>
                  <a:lnTo>
                    <a:pt x="13435837" y="0"/>
                  </a:lnTo>
                  <a:cubicBezTo>
                    <a:pt x="13504036" y="0"/>
                    <a:pt x="13559281" y="54610"/>
                    <a:pt x="13559281" y="121920"/>
                  </a:cubicBezTo>
                  <a:lnTo>
                    <a:pt x="13559281" y="1696720"/>
                  </a:lnTo>
                  <a:cubicBezTo>
                    <a:pt x="13559281" y="1764030"/>
                    <a:pt x="13504036" y="1818640"/>
                    <a:pt x="13435837" y="1818640"/>
                  </a:cubicBezTo>
                  <a:lnTo>
                    <a:pt x="123444" y="1818640"/>
                  </a:lnTo>
                  <a:cubicBezTo>
                    <a:pt x="55245" y="1818640"/>
                    <a:pt x="0" y="1764030"/>
                    <a:pt x="0" y="1696720"/>
                  </a:cubicBezTo>
                  <a:close/>
                </a:path>
              </a:pathLst>
            </a:custGeom>
            <a:solidFill>
              <a:srgbClr val="FFFFFF"/>
            </a:solidFill>
            <a:ln w="12700">
              <a:solidFill>
                <a:srgbClr val="000000"/>
              </a:solidFill>
            </a:ln>
          </p:spPr>
        </p:sp>
        <p:sp>
          <p:nvSpPr>
            <p:cNvPr name="Freeform 14" id="14"/>
            <p:cNvSpPr/>
            <p:nvPr/>
          </p:nvSpPr>
          <p:spPr>
            <a:xfrm flipH="false" flipV="false" rot="0">
              <a:off x="0" y="0"/>
              <a:ext cx="13584681" cy="1844040"/>
            </a:xfrm>
            <a:custGeom>
              <a:avLst/>
              <a:gdLst/>
              <a:ahLst/>
              <a:cxnLst/>
              <a:rect r="r" b="b" t="t" l="l"/>
              <a:pathLst>
                <a:path h="1844040" w="13584681">
                  <a:moveTo>
                    <a:pt x="0" y="134620"/>
                  </a:moveTo>
                  <a:cubicBezTo>
                    <a:pt x="0" y="60071"/>
                    <a:pt x="61087" y="0"/>
                    <a:pt x="136144" y="0"/>
                  </a:cubicBezTo>
                  <a:lnTo>
                    <a:pt x="13448537" y="0"/>
                  </a:lnTo>
                  <a:lnTo>
                    <a:pt x="13448537" y="12700"/>
                  </a:lnTo>
                  <a:lnTo>
                    <a:pt x="13448537" y="0"/>
                  </a:lnTo>
                  <a:cubicBezTo>
                    <a:pt x="13523595" y="0"/>
                    <a:pt x="13584681" y="60071"/>
                    <a:pt x="13584681" y="134620"/>
                  </a:cubicBezTo>
                  <a:lnTo>
                    <a:pt x="13571981" y="134620"/>
                  </a:lnTo>
                  <a:lnTo>
                    <a:pt x="13584681" y="134620"/>
                  </a:lnTo>
                  <a:lnTo>
                    <a:pt x="13584681" y="1709420"/>
                  </a:lnTo>
                  <a:lnTo>
                    <a:pt x="13571981" y="1709420"/>
                  </a:lnTo>
                  <a:lnTo>
                    <a:pt x="13584681" y="1709420"/>
                  </a:lnTo>
                  <a:cubicBezTo>
                    <a:pt x="13584681" y="1783969"/>
                    <a:pt x="13523595" y="1844040"/>
                    <a:pt x="13448537" y="1844040"/>
                  </a:cubicBezTo>
                  <a:lnTo>
                    <a:pt x="13448537" y="1831340"/>
                  </a:lnTo>
                  <a:lnTo>
                    <a:pt x="13448537" y="1844040"/>
                  </a:lnTo>
                  <a:lnTo>
                    <a:pt x="136144" y="1844040"/>
                  </a:lnTo>
                  <a:lnTo>
                    <a:pt x="136144" y="1831340"/>
                  </a:lnTo>
                  <a:lnTo>
                    <a:pt x="136144" y="1844040"/>
                  </a:lnTo>
                  <a:cubicBezTo>
                    <a:pt x="61087" y="1844040"/>
                    <a:pt x="0" y="1783969"/>
                    <a:pt x="0" y="1709420"/>
                  </a:cubicBezTo>
                  <a:lnTo>
                    <a:pt x="0" y="134620"/>
                  </a:lnTo>
                  <a:lnTo>
                    <a:pt x="12700" y="134620"/>
                  </a:lnTo>
                  <a:lnTo>
                    <a:pt x="0" y="134620"/>
                  </a:lnTo>
                  <a:moveTo>
                    <a:pt x="25400" y="134620"/>
                  </a:moveTo>
                  <a:lnTo>
                    <a:pt x="25400" y="1709420"/>
                  </a:lnTo>
                  <a:lnTo>
                    <a:pt x="12700" y="1709420"/>
                  </a:lnTo>
                  <a:lnTo>
                    <a:pt x="25400" y="1709420"/>
                  </a:lnTo>
                  <a:cubicBezTo>
                    <a:pt x="25400" y="1769618"/>
                    <a:pt x="74803" y="1818640"/>
                    <a:pt x="136144" y="1818640"/>
                  </a:cubicBezTo>
                  <a:lnTo>
                    <a:pt x="13448537" y="1818640"/>
                  </a:lnTo>
                  <a:cubicBezTo>
                    <a:pt x="13509878" y="1818640"/>
                    <a:pt x="13559281" y="1769618"/>
                    <a:pt x="13559281" y="1709420"/>
                  </a:cubicBezTo>
                  <a:lnTo>
                    <a:pt x="13559281" y="134620"/>
                  </a:lnTo>
                  <a:cubicBezTo>
                    <a:pt x="13559281" y="74422"/>
                    <a:pt x="13509878" y="25400"/>
                    <a:pt x="13448537" y="25400"/>
                  </a:cubicBezTo>
                  <a:lnTo>
                    <a:pt x="136144" y="25400"/>
                  </a:lnTo>
                  <a:lnTo>
                    <a:pt x="136144" y="12700"/>
                  </a:lnTo>
                  <a:lnTo>
                    <a:pt x="136144" y="25400"/>
                  </a:lnTo>
                  <a:cubicBezTo>
                    <a:pt x="74803" y="25400"/>
                    <a:pt x="25400" y="74422"/>
                    <a:pt x="25400" y="134620"/>
                  </a:cubicBezTo>
                  <a:close/>
                </a:path>
              </a:pathLst>
            </a:custGeom>
            <a:solidFill>
              <a:srgbClr val="C0C1D7"/>
            </a:solidFill>
            <a:ln w="12700">
              <a:solidFill>
                <a:srgbClr val="000000"/>
              </a:solidFill>
            </a:ln>
          </p:spPr>
        </p:sp>
      </p:grpSp>
      <p:grpSp>
        <p:nvGrpSpPr>
          <p:cNvPr name="Group 15" id="15"/>
          <p:cNvGrpSpPr/>
          <p:nvPr/>
        </p:nvGrpSpPr>
        <p:grpSpPr>
          <a:xfrm rot="0">
            <a:off x="611237" y="2987279"/>
            <a:ext cx="76200" cy="1364010"/>
            <a:chOff x="0" y="0"/>
            <a:chExt cx="101600" cy="1818680"/>
          </a:xfrm>
        </p:grpSpPr>
        <p:sp>
          <p:nvSpPr>
            <p:cNvPr name="Freeform 16" id="16"/>
            <p:cNvSpPr/>
            <p:nvPr/>
          </p:nvSpPr>
          <p:spPr>
            <a:xfrm flipH="false" flipV="false" rot="0">
              <a:off x="0" y="0"/>
              <a:ext cx="101600" cy="1818640"/>
            </a:xfrm>
            <a:custGeom>
              <a:avLst/>
              <a:gdLst/>
              <a:ahLst/>
              <a:cxnLst/>
              <a:rect r="r" b="b" t="t" l="l"/>
              <a:pathLst>
                <a:path h="1818640" w="101600">
                  <a:moveTo>
                    <a:pt x="0" y="50800"/>
                  </a:moveTo>
                  <a:cubicBezTo>
                    <a:pt x="0" y="22733"/>
                    <a:pt x="22733" y="0"/>
                    <a:pt x="50800" y="0"/>
                  </a:cubicBezTo>
                  <a:cubicBezTo>
                    <a:pt x="78867" y="0"/>
                    <a:pt x="101600" y="22733"/>
                    <a:pt x="101600" y="50800"/>
                  </a:cubicBezTo>
                  <a:lnTo>
                    <a:pt x="101600" y="1767840"/>
                  </a:lnTo>
                  <a:cubicBezTo>
                    <a:pt x="101600" y="1795907"/>
                    <a:pt x="78867" y="1818640"/>
                    <a:pt x="50800" y="1818640"/>
                  </a:cubicBezTo>
                  <a:cubicBezTo>
                    <a:pt x="22733" y="1818640"/>
                    <a:pt x="0" y="1795907"/>
                    <a:pt x="0" y="1767840"/>
                  </a:cubicBezTo>
                  <a:close/>
                </a:path>
              </a:pathLst>
            </a:custGeom>
            <a:solidFill>
              <a:srgbClr val="4950BC"/>
            </a:solidFill>
            <a:ln w="12700">
              <a:solidFill>
                <a:srgbClr val="000000"/>
              </a:solidFill>
            </a:ln>
          </p:spPr>
        </p:sp>
      </p:grpSp>
      <p:sp>
        <p:nvSpPr>
          <p:cNvPr name="TextBox 17" id="17"/>
          <p:cNvSpPr txBox="true"/>
          <p:nvPr/>
        </p:nvSpPr>
        <p:spPr>
          <a:xfrm rot="0">
            <a:off x="886569" y="3176885"/>
            <a:ext cx="2833985" cy="290959"/>
          </a:xfrm>
          <a:prstGeom prst="rect">
            <a:avLst/>
          </a:prstGeom>
        </p:spPr>
        <p:txBody>
          <a:bodyPr anchor="t" rtlCol="false" tIns="0" lIns="0" bIns="0" rIns="0">
            <a:spAutoFit/>
          </a:bodyPr>
          <a:lstStyle/>
          <a:p>
            <a:pPr algn="l">
              <a:lnSpc>
                <a:spcPts val="2187"/>
              </a:lnSpc>
            </a:pPr>
            <a:r>
              <a:rPr lang="en-US" sz="1750" b="true">
                <a:solidFill>
                  <a:srgbClr val="272525"/>
                </a:solidFill>
                <a:latin typeface="Inter Bold"/>
                <a:ea typeface="Inter Bold"/>
                <a:cs typeface="Inter Bold"/>
                <a:sym typeface="Inter Bold"/>
              </a:rPr>
              <a:t>Specialized Data Analysis</a:t>
            </a:r>
          </a:p>
        </p:txBody>
      </p:sp>
      <p:sp>
        <p:nvSpPr>
          <p:cNvPr name="TextBox 18" id="18"/>
          <p:cNvSpPr txBox="true"/>
          <p:nvPr/>
        </p:nvSpPr>
        <p:spPr>
          <a:xfrm rot="0">
            <a:off x="886569" y="3518744"/>
            <a:ext cx="9714011" cy="633412"/>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The LLM agent excels at deeply analyzing environmental data, identifying complex patterns and correlations across temperature, humidity, and various pollution levels.</a:t>
            </a:r>
          </a:p>
        </p:txBody>
      </p:sp>
      <p:grpSp>
        <p:nvGrpSpPr>
          <p:cNvPr name="Group 19" id="19"/>
          <p:cNvGrpSpPr/>
          <p:nvPr/>
        </p:nvGrpSpPr>
        <p:grpSpPr>
          <a:xfrm rot="0">
            <a:off x="620762" y="4521845"/>
            <a:ext cx="10188476" cy="1383060"/>
            <a:chOff x="0" y="0"/>
            <a:chExt cx="13584635" cy="1844080"/>
          </a:xfrm>
        </p:grpSpPr>
        <p:sp>
          <p:nvSpPr>
            <p:cNvPr name="Freeform 20" id="20"/>
            <p:cNvSpPr/>
            <p:nvPr/>
          </p:nvSpPr>
          <p:spPr>
            <a:xfrm flipH="false" flipV="false" rot="0">
              <a:off x="12700" y="12700"/>
              <a:ext cx="13559281" cy="1818640"/>
            </a:xfrm>
            <a:custGeom>
              <a:avLst/>
              <a:gdLst/>
              <a:ahLst/>
              <a:cxnLst/>
              <a:rect r="r" b="b" t="t" l="l"/>
              <a:pathLst>
                <a:path h="1818640" w="13559281">
                  <a:moveTo>
                    <a:pt x="0" y="121920"/>
                  </a:moveTo>
                  <a:cubicBezTo>
                    <a:pt x="0" y="54610"/>
                    <a:pt x="55245" y="0"/>
                    <a:pt x="123444" y="0"/>
                  </a:cubicBezTo>
                  <a:lnTo>
                    <a:pt x="13435837" y="0"/>
                  </a:lnTo>
                  <a:cubicBezTo>
                    <a:pt x="13504036" y="0"/>
                    <a:pt x="13559281" y="54610"/>
                    <a:pt x="13559281" y="121920"/>
                  </a:cubicBezTo>
                  <a:lnTo>
                    <a:pt x="13559281" y="1696720"/>
                  </a:lnTo>
                  <a:cubicBezTo>
                    <a:pt x="13559281" y="1764030"/>
                    <a:pt x="13504036" y="1818640"/>
                    <a:pt x="13435837" y="1818640"/>
                  </a:cubicBezTo>
                  <a:lnTo>
                    <a:pt x="123444" y="1818640"/>
                  </a:lnTo>
                  <a:cubicBezTo>
                    <a:pt x="55245" y="1818640"/>
                    <a:pt x="0" y="1764030"/>
                    <a:pt x="0" y="1696720"/>
                  </a:cubicBezTo>
                  <a:close/>
                </a:path>
              </a:pathLst>
            </a:custGeom>
            <a:solidFill>
              <a:srgbClr val="FFFFFF"/>
            </a:solidFill>
            <a:ln w="12700">
              <a:solidFill>
                <a:srgbClr val="000000"/>
              </a:solidFill>
            </a:ln>
          </p:spPr>
        </p:sp>
        <p:sp>
          <p:nvSpPr>
            <p:cNvPr name="Freeform 21" id="21"/>
            <p:cNvSpPr/>
            <p:nvPr/>
          </p:nvSpPr>
          <p:spPr>
            <a:xfrm flipH="false" flipV="false" rot="0">
              <a:off x="0" y="0"/>
              <a:ext cx="13584681" cy="1844040"/>
            </a:xfrm>
            <a:custGeom>
              <a:avLst/>
              <a:gdLst/>
              <a:ahLst/>
              <a:cxnLst/>
              <a:rect r="r" b="b" t="t" l="l"/>
              <a:pathLst>
                <a:path h="1844040" w="13584681">
                  <a:moveTo>
                    <a:pt x="0" y="134620"/>
                  </a:moveTo>
                  <a:cubicBezTo>
                    <a:pt x="0" y="60071"/>
                    <a:pt x="61087" y="0"/>
                    <a:pt x="136144" y="0"/>
                  </a:cubicBezTo>
                  <a:lnTo>
                    <a:pt x="13448537" y="0"/>
                  </a:lnTo>
                  <a:lnTo>
                    <a:pt x="13448537" y="12700"/>
                  </a:lnTo>
                  <a:lnTo>
                    <a:pt x="13448537" y="0"/>
                  </a:lnTo>
                  <a:cubicBezTo>
                    <a:pt x="13523595" y="0"/>
                    <a:pt x="13584681" y="60071"/>
                    <a:pt x="13584681" y="134620"/>
                  </a:cubicBezTo>
                  <a:lnTo>
                    <a:pt x="13571981" y="134620"/>
                  </a:lnTo>
                  <a:lnTo>
                    <a:pt x="13584681" y="134620"/>
                  </a:lnTo>
                  <a:lnTo>
                    <a:pt x="13584681" y="1709420"/>
                  </a:lnTo>
                  <a:lnTo>
                    <a:pt x="13571981" y="1709420"/>
                  </a:lnTo>
                  <a:lnTo>
                    <a:pt x="13584681" y="1709420"/>
                  </a:lnTo>
                  <a:cubicBezTo>
                    <a:pt x="13584681" y="1783969"/>
                    <a:pt x="13523595" y="1844040"/>
                    <a:pt x="13448537" y="1844040"/>
                  </a:cubicBezTo>
                  <a:lnTo>
                    <a:pt x="13448537" y="1831340"/>
                  </a:lnTo>
                  <a:lnTo>
                    <a:pt x="13448537" y="1844040"/>
                  </a:lnTo>
                  <a:lnTo>
                    <a:pt x="136144" y="1844040"/>
                  </a:lnTo>
                  <a:lnTo>
                    <a:pt x="136144" y="1831340"/>
                  </a:lnTo>
                  <a:lnTo>
                    <a:pt x="136144" y="1844040"/>
                  </a:lnTo>
                  <a:cubicBezTo>
                    <a:pt x="61087" y="1844040"/>
                    <a:pt x="0" y="1783969"/>
                    <a:pt x="0" y="1709420"/>
                  </a:cubicBezTo>
                  <a:lnTo>
                    <a:pt x="0" y="134620"/>
                  </a:lnTo>
                  <a:lnTo>
                    <a:pt x="12700" y="134620"/>
                  </a:lnTo>
                  <a:lnTo>
                    <a:pt x="0" y="134620"/>
                  </a:lnTo>
                  <a:moveTo>
                    <a:pt x="25400" y="134620"/>
                  </a:moveTo>
                  <a:lnTo>
                    <a:pt x="25400" y="1709420"/>
                  </a:lnTo>
                  <a:lnTo>
                    <a:pt x="12700" y="1709420"/>
                  </a:lnTo>
                  <a:lnTo>
                    <a:pt x="25400" y="1709420"/>
                  </a:lnTo>
                  <a:cubicBezTo>
                    <a:pt x="25400" y="1769618"/>
                    <a:pt x="74803" y="1818640"/>
                    <a:pt x="136144" y="1818640"/>
                  </a:cubicBezTo>
                  <a:lnTo>
                    <a:pt x="13448537" y="1818640"/>
                  </a:lnTo>
                  <a:cubicBezTo>
                    <a:pt x="13509878" y="1818640"/>
                    <a:pt x="13559281" y="1769618"/>
                    <a:pt x="13559281" y="1709420"/>
                  </a:cubicBezTo>
                  <a:lnTo>
                    <a:pt x="13559281" y="134620"/>
                  </a:lnTo>
                  <a:cubicBezTo>
                    <a:pt x="13559281" y="74422"/>
                    <a:pt x="13509878" y="25400"/>
                    <a:pt x="13448537" y="25400"/>
                  </a:cubicBezTo>
                  <a:lnTo>
                    <a:pt x="136144" y="25400"/>
                  </a:lnTo>
                  <a:lnTo>
                    <a:pt x="136144" y="12700"/>
                  </a:lnTo>
                  <a:lnTo>
                    <a:pt x="136144" y="25400"/>
                  </a:lnTo>
                  <a:cubicBezTo>
                    <a:pt x="74803" y="25400"/>
                    <a:pt x="25400" y="74422"/>
                    <a:pt x="25400" y="134620"/>
                  </a:cubicBezTo>
                  <a:close/>
                </a:path>
              </a:pathLst>
            </a:custGeom>
            <a:solidFill>
              <a:srgbClr val="C0C1D7"/>
            </a:solidFill>
            <a:ln w="12700">
              <a:solidFill>
                <a:srgbClr val="000000"/>
              </a:solidFill>
            </a:ln>
          </p:spPr>
        </p:sp>
      </p:grpSp>
      <p:grpSp>
        <p:nvGrpSpPr>
          <p:cNvPr name="Group 22" id="22"/>
          <p:cNvGrpSpPr/>
          <p:nvPr/>
        </p:nvGrpSpPr>
        <p:grpSpPr>
          <a:xfrm rot="0">
            <a:off x="611237" y="4531370"/>
            <a:ext cx="76200" cy="1364010"/>
            <a:chOff x="0" y="0"/>
            <a:chExt cx="101600" cy="1818680"/>
          </a:xfrm>
        </p:grpSpPr>
        <p:sp>
          <p:nvSpPr>
            <p:cNvPr name="Freeform 23" id="23"/>
            <p:cNvSpPr/>
            <p:nvPr/>
          </p:nvSpPr>
          <p:spPr>
            <a:xfrm flipH="false" flipV="false" rot="0">
              <a:off x="0" y="0"/>
              <a:ext cx="101600" cy="1818640"/>
            </a:xfrm>
            <a:custGeom>
              <a:avLst/>
              <a:gdLst/>
              <a:ahLst/>
              <a:cxnLst/>
              <a:rect r="r" b="b" t="t" l="l"/>
              <a:pathLst>
                <a:path h="1818640" w="101600">
                  <a:moveTo>
                    <a:pt x="0" y="50800"/>
                  </a:moveTo>
                  <a:cubicBezTo>
                    <a:pt x="0" y="22733"/>
                    <a:pt x="22733" y="0"/>
                    <a:pt x="50800" y="0"/>
                  </a:cubicBezTo>
                  <a:cubicBezTo>
                    <a:pt x="78867" y="0"/>
                    <a:pt x="101600" y="22733"/>
                    <a:pt x="101600" y="50800"/>
                  </a:cubicBezTo>
                  <a:lnTo>
                    <a:pt x="101600" y="1767840"/>
                  </a:lnTo>
                  <a:cubicBezTo>
                    <a:pt x="101600" y="1795907"/>
                    <a:pt x="78867" y="1818640"/>
                    <a:pt x="50800" y="1818640"/>
                  </a:cubicBezTo>
                  <a:cubicBezTo>
                    <a:pt x="22733" y="1818640"/>
                    <a:pt x="0" y="1795907"/>
                    <a:pt x="0" y="1767840"/>
                  </a:cubicBezTo>
                  <a:close/>
                </a:path>
              </a:pathLst>
            </a:custGeom>
            <a:solidFill>
              <a:srgbClr val="4950BC"/>
            </a:solidFill>
            <a:ln w="12700">
              <a:solidFill>
                <a:srgbClr val="000000"/>
              </a:solidFill>
            </a:ln>
          </p:spPr>
        </p:sp>
      </p:grpSp>
      <p:sp>
        <p:nvSpPr>
          <p:cNvPr name="TextBox 24" id="24"/>
          <p:cNvSpPr txBox="true"/>
          <p:nvPr/>
        </p:nvSpPr>
        <p:spPr>
          <a:xfrm rot="0">
            <a:off x="886569" y="4720977"/>
            <a:ext cx="2489598" cy="290959"/>
          </a:xfrm>
          <a:prstGeom prst="rect">
            <a:avLst/>
          </a:prstGeom>
        </p:spPr>
        <p:txBody>
          <a:bodyPr anchor="t" rtlCol="false" tIns="0" lIns="0" bIns="0" rIns="0">
            <a:spAutoFit/>
          </a:bodyPr>
          <a:lstStyle/>
          <a:p>
            <a:pPr algn="l">
              <a:lnSpc>
                <a:spcPts val="2187"/>
              </a:lnSpc>
            </a:pPr>
            <a:r>
              <a:rPr lang="en-US" sz="1750" b="true">
                <a:solidFill>
                  <a:srgbClr val="272525"/>
                </a:solidFill>
                <a:latin typeface="Inter Bold"/>
                <a:ea typeface="Inter Bold"/>
                <a:cs typeface="Inter Bold"/>
                <a:sym typeface="Inter Bold"/>
              </a:rPr>
              <a:t>SQL Server Integration</a:t>
            </a:r>
          </a:p>
        </p:txBody>
      </p:sp>
      <p:sp>
        <p:nvSpPr>
          <p:cNvPr name="TextBox 25" id="25"/>
          <p:cNvSpPr txBox="true"/>
          <p:nvPr/>
        </p:nvSpPr>
        <p:spPr>
          <a:xfrm rot="0">
            <a:off x="886569" y="5062835"/>
            <a:ext cx="9714011" cy="633412"/>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It seamlessly connects to our centralized SQL server, accessing all processed environmental data to ensure comprehensive and accurate analysis.</a:t>
            </a:r>
          </a:p>
        </p:txBody>
      </p:sp>
      <p:grpSp>
        <p:nvGrpSpPr>
          <p:cNvPr name="Group 26" id="26"/>
          <p:cNvGrpSpPr/>
          <p:nvPr/>
        </p:nvGrpSpPr>
        <p:grpSpPr>
          <a:xfrm rot="0">
            <a:off x="620762" y="6065936"/>
            <a:ext cx="10188476" cy="1383060"/>
            <a:chOff x="0" y="0"/>
            <a:chExt cx="13584635" cy="1844080"/>
          </a:xfrm>
        </p:grpSpPr>
        <p:sp>
          <p:nvSpPr>
            <p:cNvPr name="Freeform 27" id="27"/>
            <p:cNvSpPr/>
            <p:nvPr/>
          </p:nvSpPr>
          <p:spPr>
            <a:xfrm flipH="false" flipV="false" rot="0">
              <a:off x="12700" y="12700"/>
              <a:ext cx="13559281" cy="1818640"/>
            </a:xfrm>
            <a:custGeom>
              <a:avLst/>
              <a:gdLst/>
              <a:ahLst/>
              <a:cxnLst/>
              <a:rect r="r" b="b" t="t" l="l"/>
              <a:pathLst>
                <a:path h="1818640" w="13559281">
                  <a:moveTo>
                    <a:pt x="0" y="121920"/>
                  </a:moveTo>
                  <a:cubicBezTo>
                    <a:pt x="0" y="54610"/>
                    <a:pt x="55245" y="0"/>
                    <a:pt x="123444" y="0"/>
                  </a:cubicBezTo>
                  <a:lnTo>
                    <a:pt x="13435837" y="0"/>
                  </a:lnTo>
                  <a:cubicBezTo>
                    <a:pt x="13504036" y="0"/>
                    <a:pt x="13559281" y="54610"/>
                    <a:pt x="13559281" y="121920"/>
                  </a:cubicBezTo>
                  <a:lnTo>
                    <a:pt x="13559281" y="1696720"/>
                  </a:lnTo>
                  <a:cubicBezTo>
                    <a:pt x="13559281" y="1764030"/>
                    <a:pt x="13504036" y="1818640"/>
                    <a:pt x="13435837" y="1818640"/>
                  </a:cubicBezTo>
                  <a:lnTo>
                    <a:pt x="123444" y="1818640"/>
                  </a:lnTo>
                  <a:cubicBezTo>
                    <a:pt x="55245" y="1818640"/>
                    <a:pt x="0" y="1764030"/>
                    <a:pt x="0" y="1696720"/>
                  </a:cubicBezTo>
                  <a:close/>
                </a:path>
              </a:pathLst>
            </a:custGeom>
            <a:solidFill>
              <a:srgbClr val="FFFFFF"/>
            </a:solidFill>
            <a:ln w="12700">
              <a:solidFill>
                <a:srgbClr val="000000"/>
              </a:solidFill>
            </a:ln>
          </p:spPr>
        </p:sp>
        <p:sp>
          <p:nvSpPr>
            <p:cNvPr name="Freeform 28" id="28"/>
            <p:cNvSpPr/>
            <p:nvPr/>
          </p:nvSpPr>
          <p:spPr>
            <a:xfrm flipH="false" flipV="false" rot="0">
              <a:off x="0" y="0"/>
              <a:ext cx="13584681" cy="1844040"/>
            </a:xfrm>
            <a:custGeom>
              <a:avLst/>
              <a:gdLst/>
              <a:ahLst/>
              <a:cxnLst/>
              <a:rect r="r" b="b" t="t" l="l"/>
              <a:pathLst>
                <a:path h="1844040" w="13584681">
                  <a:moveTo>
                    <a:pt x="0" y="134620"/>
                  </a:moveTo>
                  <a:cubicBezTo>
                    <a:pt x="0" y="60071"/>
                    <a:pt x="61087" y="0"/>
                    <a:pt x="136144" y="0"/>
                  </a:cubicBezTo>
                  <a:lnTo>
                    <a:pt x="13448537" y="0"/>
                  </a:lnTo>
                  <a:lnTo>
                    <a:pt x="13448537" y="12700"/>
                  </a:lnTo>
                  <a:lnTo>
                    <a:pt x="13448537" y="0"/>
                  </a:lnTo>
                  <a:cubicBezTo>
                    <a:pt x="13523595" y="0"/>
                    <a:pt x="13584681" y="60071"/>
                    <a:pt x="13584681" y="134620"/>
                  </a:cubicBezTo>
                  <a:lnTo>
                    <a:pt x="13571981" y="134620"/>
                  </a:lnTo>
                  <a:lnTo>
                    <a:pt x="13584681" y="134620"/>
                  </a:lnTo>
                  <a:lnTo>
                    <a:pt x="13584681" y="1709420"/>
                  </a:lnTo>
                  <a:lnTo>
                    <a:pt x="13571981" y="1709420"/>
                  </a:lnTo>
                  <a:lnTo>
                    <a:pt x="13584681" y="1709420"/>
                  </a:lnTo>
                  <a:cubicBezTo>
                    <a:pt x="13584681" y="1783969"/>
                    <a:pt x="13523595" y="1844040"/>
                    <a:pt x="13448537" y="1844040"/>
                  </a:cubicBezTo>
                  <a:lnTo>
                    <a:pt x="13448537" y="1831340"/>
                  </a:lnTo>
                  <a:lnTo>
                    <a:pt x="13448537" y="1844040"/>
                  </a:lnTo>
                  <a:lnTo>
                    <a:pt x="136144" y="1844040"/>
                  </a:lnTo>
                  <a:lnTo>
                    <a:pt x="136144" y="1831340"/>
                  </a:lnTo>
                  <a:lnTo>
                    <a:pt x="136144" y="1844040"/>
                  </a:lnTo>
                  <a:cubicBezTo>
                    <a:pt x="61087" y="1844040"/>
                    <a:pt x="0" y="1783969"/>
                    <a:pt x="0" y="1709420"/>
                  </a:cubicBezTo>
                  <a:lnTo>
                    <a:pt x="0" y="134620"/>
                  </a:lnTo>
                  <a:lnTo>
                    <a:pt x="12700" y="134620"/>
                  </a:lnTo>
                  <a:lnTo>
                    <a:pt x="0" y="134620"/>
                  </a:lnTo>
                  <a:moveTo>
                    <a:pt x="25400" y="134620"/>
                  </a:moveTo>
                  <a:lnTo>
                    <a:pt x="25400" y="1709420"/>
                  </a:lnTo>
                  <a:lnTo>
                    <a:pt x="12700" y="1709420"/>
                  </a:lnTo>
                  <a:lnTo>
                    <a:pt x="25400" y="1709420"/>
                  </a:lnTo>
                  <a:cubicBezTo>
                    <a:pt x="25400" y="1769618"/>
                    <a:pt x="74803" y="1818640"/>
                    <a:pt x="136144" y="1818640"/>
                  </a:cubicBezTo>
                  <a:lnTo>
                    <a:pt x="13448537" y="1818640"/>
                  </a:lnTo>
                  <a:cubicBezTo>
                    <a:pt x="13509878" y="1818640"/>
                    <a:pt x="13559281" y="1769618"/>
                    <a:pt x="13559281" y="1709420"/>
                  </a:cubicBezTo>
                  <a:lnTo>
                    <a:pt x="13559281" y="134620"/>
                  </a:lnTo>
                  <a:cubicBezTo>
                    <a:pt x="13559281" y="74422"/>
                    <a:pt x="13509878" y="25400"/>
                    <a:pt x="13448537" y="25400"/>
                  </a:cubicBezTo>
                  <a:lnTo>
                    <a:pt x="136144" y="25400"/>
                  </a:lnTo>
                  <a:lnTo>
                    <a:pt x="136144" y="12700"/>
                  </a:lnTo>
                  <a:lnTo>
                    <a:pt x="136144" y="25400"/>
                  </a:lnTo>
                  <a:cubicBezTo>
                    <a:pt x="74803" y="25400"/>
                    <a:pt x="25400" y="74422"/>
                    <a:pt x="25400" y="134620"/>
                  </a:cubicBezTo>
                  <a:close/>
                </a:path>
              </a:pathLst>
            </a:custGeom>
            <a:solidFill>
              <a:srgbClr val="C0C1D7"/>
            </a:solidFill>
            <a:ln w="12700">
              <a:solidFill>
                <a:srgbClr val="000000"/>
              </a:solidFill>
            </a:ln>
          </p:spPr>
        </p:sp>
      </p:grpSp>
      <p:grpSp>
        <p:nvGrpSpPr>
          <p:cNvPr name="Group 29" id="29"/>
          <p:cNvGrpSpPr/>
          <p:nvPr/>
        </p:nvGrpSpPr>
        <p:grpSpPr>
          <a:xfrm rot="0">
            <a:off x="611237" y="6075461"/>
            <a:ext cx="76200" cy="1364010"/>
            <a:chOff x="0" y="0"/>
            <a:chExt cx="101600" cy="1818680"/>
          </a:xfrm>
        </p:grpSpPr>
        <p:sp>
          <p:nvSpPr>
            <p:cNvPr name="Freeform 30" id="30"/>
            <p:cNvSpPr/>
            <p:nvPr/>
          </p:nvSpPr>
          <p:spPr>
            <a:xfrm flipH="false" flipV="false" rot="0">
              <a:off x="0" y="0"/>
              <a:ext cx="101600" cy="1818640"/>
            </a:xfrm>
            <a:custGeom>
              <a:avLst/>
              <a:gdLst/>
              <a:ahLst/>
              <a:cxnLst/>
              <a:rect r="r" b="b" t="t" l="l"/>
              <a:pathLst>
                <a:path h="1818640" w="101600">
                  <a:moveTo>
                    <a:pt x="0" y="50800"/>
                  </a:moveTo>
                  <a:cubicBezTo>
                    <a:pt x="0" y="22733"/>
                    <a:pt x="22733" y="0"/>
                    <a:pt x="50800" y="0"/>
                  </a:cubicBezTo>
                  <a:cubicBezTo>
                    <a:pt x="78867" y="0"/>
                    <a:pt x="101600" y="22733"/>
                    <a:pt x="101600" y="50800"/>
                  </a:cubicBezTo>
                  <a:lnTo>
                    <a:pt x="101600" y="1767840"/>
                  </a:lnTo>
                  <a:cubicBezTo>
                    <a:pt x="101600" y="1795907"/>
                    <a:pt x="78867" y="1818640"/>
                    <a:pt x="50800" y="1818640"/>
                  </a:cubicBezTo>
                  <a:cubicBezTo>
                    <a:pt x="22733" y="1818640"/>
                    <a:pt x="0" y="1795907"/>
                    <a:pt x="0" y="1767840"/>
                  </a:cubicBezTo>
                  <a:close/>
                </a:path>
              </a:pathLst>
            </a:custGeom>
            <a:solidFill>
              <a:srgbClr val="4950BC"/>
            </a:solidFill>
            <a:ln w="12700">
              <a:solidFill>
                <a:srgbClr val="000000"/>
              </a:solidFill>
            </a:ln>
          </p:spPr>
        </p:sp>
      </p:grpSp>
      <p:sp>
        <p:nvSpPr>
          <p:cNvPr name="TextBox 31" id="31"/>
          <p:cNvSpPr txBox="true"/>
          <p:nvPr/>
        </p:nvSpPr>
        <p:spPr>
          <a:xfrm rot="0">
            <a:off x="886569" y="6265069"/>
            <a:ext cx="3291929" cy="290959"/>
          </a:xfrm>
          <a:prstGeom prst="rect">
            <a:avLst/>
          </a:prstGeom>
        </p:spPr>
        <p:txBody>
          <a:bodyPr anchor="t" rtlCol="false" tIns="0" lIns="0" bIns="0" rIns="0">
            <a:spAutoFit/>
          </a:bodyPr>
          <a:lstStyle/>
          <a:p>
            <a:pPr algn="l">
              <a:lnSpc>
                <a:spcPts val="2187"/>
              </a:lnSpc>
            </a:pPr>
            <a:r>
              <a:rPr lang="en-US" sz="1750" b="true">
                <a:solidFill>
                  <a:srgbClr val="272525"/>
                </a:solidFill>
                <a:latin typeface="Inter Bold"/>
                <a:ea typeface="Inter Bold"/>
                <a:cs typeface="Inter Bold"/>
                <a:sym typeface="Inter Bold"/>
              </a:rPr>
              <a:t>Actionable Recommendations</a:t>
            </a:r>
          </a:p>
        </p:txBody>
      </p:sp>
      <p:sp>
        <p:nvSpPr>
          <p:cNvPr name="TextBox 32" id="32"/>
          <p:cNvSpPr txBox="true"/>
          <p:nvPr/>
        </p:nvSpPr>
        <p:spPr>
          <a:xfrm rot="0">
            <a:off x="886569" y="6606927"/>
            <a:ext cx="9714011" cy="633412"/>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The agent provides intelligent, context-aware solutions and actionable suggestions to improve air quality, moving beyond simple reporting.</a:t>
            </a:r>
          </a:p>
        </p:txBody>
      </p:sp>
      <p:grpSp>
        <p:nvGrpSpPr>
          <p:cNvPr name="Group 33" id="33"/>
          <p:cNvGrpSpPr/>
          <p:nvPr/>
        </p:nvGrpSpPr>
        <p:grpSpPr>
          <a:xfrm rot="0">
            <a:off x="620762" y="7610029"/>
            <a:ext cx="10188476" cy="1383060"/>
            <a:chOff x="0" y="0"/>
            <a:chExt cx="13584635" cy="1844080"/>
          </a:xfrm>
        </p:grpSpPr>
        <p:sp>
          <p:nvSpPr>
            <p:cNvPr name="Freeform 34" id="34"/>
            <p:cNvSpPr/>
            <p:nvPr/>
          </p:nvSpPr>
          <p:spPr>
            <a:xfrm flipH="false" flipV="false" rot="0">
              <a:off x="12700" y="12700"/>
              <a:ext cx="13559281" cy="1818640"/>
            </a:xfrm>
            <a:custGeom>
              <a:avLst/>
              <a:gdLst/>
              <a:ahLst/>
              <a:cxnLst/>
              <a:rect r="r" b="b" t="t" l="l"/>
              <a:pathLst>
                <a:path h="1818640" w="13559281">
                  <a:moveTo>
                    <a:pt x="0" y="121920"/>
                  </a:moveTo>
                  <a:cubicBezTo>
                    <a:pt x="0" y="54610"/>
                    <a:pt x="55245" y="0"/>
                    <a:pt x="123444" y="0"/>
                  </a:cubicBezTo>
                  <a:lnTo>
                    <a:pt x="13435837" y="0"/>
                  </a:lnTo>
                  <a:cubicBezTo>
                    <a:pt x="13504036" y="0"/>
                    <a:pt x="13559281" y="54610"/>
                    <a:pt x="13559281" y="121920"/>
                  </a:cubicBezTo>
                  <a:lnTo>
                    <a:pt x="13559281" y="1696720"/>
                  </a:lnTo>
                  <a:cubicBezTo>
                    <a:pt x="13559281" y="1764030"/>
                    <a:pt x="13504036" y="1818640"/>
                    <a:pt x="13435837" y="1818640"/>
                  </a:cubicBezTo>
                  <a:lnTo>
                    <a:pt x="123444" y="1818640"/>
                  </a:lnTo>
                  <a:cubicBezTo>
                    <a:pt x="55245" y="1818640"/>
                    <a:pt x="0" y="1764030"/>
                    <a:pt x="0" y="1696720"/>
                  </a:cubicBezTo>
                  <a:close/>
                </a:path>
              </a:pathLst>
            </a:custGeom>
            <a:solidFill>
              <a:srgbClr val="FFFFFF"/>
            </a:solidFill>
            <a:ln w="12700">
              <a:solidFill>
                <a:srgbClr val="000000"/>
              </a:solidFill>
            </a:ln>
          </p:spPr>
        </p:sp>
        <p:sp>
          <p:nvSpPr>
            <p:cNvPr name="Freeform 35" id="35"/>
            <p:cNvSpPr/>
            <p:nvPr/>
          </p:nvSpPr>
          <p:spPr>
            <a:xfrm flipH="false" flipV="false" rot="0">
              <a:off x="0" y="0"/>
              <a:ext cx="13584681" cy="1844040"/>
            </a:xfrm>
            <a:custGeom>
              <a:avLst/>
              <a:gdLst/>
              <a:ahLst/>
              <a:cxnLst/>
              <a:rect r="r" b="b" t="t" l="l"/>
              <a:pathLst>
                <a:path h="1844040" w="13584681">
                  <a:moveTo>
                    <a:pt x="0" y="134620"/>
                  </a:moveTo>
                  <a:cubicBezTo>
                    <a:pt x="0" y="60071"/>
                    <a:pt x="61087" y="0"/>
                    <a:pt x="136144" y="0"/>
                  </a:cubicBezTo>
                  <a:lnTo>
                    <a:pt x="13448537" y="0"/>
                  </a:lnTo>
                  <a:lnTo>
                    <a:pt x="13448537" y="12700"/>
                  </a:lnTo>
                  <a:lnTo>
                    <a:pt x="13448537" y="0"/>
                  </a:lnTo>
                  <a:cubicBezTo>
                    <a:pt x="13523595" y="0"/>
                    <a:pt x="13584681" y="60071"/>
                    <a:pt x="13584681" y="134620"/>
                  </a:cubicBezTo>
                  <a:lnTo>
                    <a:pt x="13571981" y="134620"/>
                  </a:lnTo>
                  <a:lnTo>
                    <a:pt x="13584681" y="134620"/>
                  </a:lnTo>
                  <a:lnTo>
                    <a:pt x="13584681" y="1709420"/>
                  </a:lnTo>
                  <a:lnTo>
                    <a:pt x="13571981" y="1709420"/>
                  </a:lnTo>
                  <a:lnTo>
                    <a:pt x="13584681" y="1709420"/>
                  </a:lnTo>
                  <a:cubicBezTo>
                    <a:pt x="13584681" y="1783969"/>
                    <a:pt x="13523595" y="1844040"/>
                    <a:pt x="13448537" y="1844040"/>
                  </a:cubicBezTo>
                  <a:lnTo>
                    <a:pt x="13448537" y="1831340"/>
                  </a:lnTo>
                  <a:lnTo>
                    <a:pt x="13448537" y="1844040"/>
                  </a:lnTo>
                  <a:lnTo>
                    <a:pt x="136144" y="1844040"/>
                  </a:lnTo>
                  <a:lnTo>
                    <a:pt x="136144" y="1831340"/>
                  </a:lnTo>
                  <a:lnTo>
                    <a:pt x="136144" y="1844040"/>
                  </a:lnTo>
                  <a:cubicBezTo>
                    <a:pt x="61087" y="1844040"/>
                    <a:pt x="0" y="1783969"/>
                    <a:pt x="0" y="1709420"/>
                  </a:cubicBezTo>
                  <a:lnTo>
                    <a:pt x="0" y="134620"/>
                  </a:lnTo>
                  <a:lnTo>
                    <a:pt x="12700" y="134620"/>
                  </a:lnTo>
                  <a:lnTo>
                    <a:pt x="0" y="134620"/>
                  </a:lnTo>
                  <a:moveTo>
                    <a:pt x="25400" y="134620"/>
                  </a:moveTo>
                  <a:lnTo>
                    <a:pt x="25400" y="1709420"/>
                  </a:lnTo>
                  <a:lnTo>
                    <a:pt x="12700" y="1709420"/>
                  </a:lnTo>
                  <a:lnTo>
                    <a:pt x="25400" y="1709420"/>
                  </a:lnTo>
                  <a:cubicBezTo>
                    <a:pt x="25400" y="1769618"/>
                    <a:pt x="74803" y="1818640"/>
                    <a:pt x="136144" y="1818640"/>
                  </a:cubicBezTo>
                  <a:lnTo>
                    <a:pt x="13448537" y="1818640"/>
                  </a:lnTo>
                  <a:cubicBezTo>
                    <a:pt x="13509878" y="1818640"/>
                    <a:pt x="13559281" y="1769618"/>
                    <a:pt x="13559281" y="1709420"/>
                  </a:cubicBezTo>
                  <a:lnTo>
                    <a:pt x="13559281" y="134620"/>
                  </a:lnTo>
                  <a:cubicBezTo>
                    <a:pt x="13559281" y="74422"/>
                    <a:pt x="13509878" y="25400"/>
                    <a:pt x="13448537" y="25400"/>
                  </a:cubicBezTo>
                  <a:lnTo>
                    <a:pt x="136144" y="25400"/>
                  </a:lnTo>
                  <a:lnTo>
                    <a:pt x="136144" y="12700"/>
                  </a:lnTo>
                  <a:lnTo>
                    <a:pt x="136144" y="25400"/>
                  </a:lnTo>
                  <a:cubicBezTo>
                    <a:pt x="74803" y="25400"/>
                    <a:pt x="25400" y="74422"/>
                    <a:pt x="25400" y="134620"/>
                  </a:cubicBezTo>
                  <a:close/>
                </a:path>
              </a:pathLst>
            </a:custGeom>
            <a:solidFill>
              <a:srgbClr val="C0C1D7"/>
            </a:solidFill>
            <a:ln w="12700">
              <a:solidFill>
                <a:srgbClr val="000000"/>
              </a:solidFill>
            </a:ln>
          </p:spPr>
        </p:sp>
      </p:grpSp>
      <p:grpSp>
        <p:nvGrpSpPr>
          <p:cNvPr name="Group 36" id="36"/>
          <p:cNvGrpSpPr/>
          <p:nvPr/>
        </p:nvGrpSpPr>
        <p:grpSpPr>
          <a:xfrm rot="0">
            <a:off x="611237" y="7619554"/>
            <a:ext cx="76200" cy="1364010"/>
            <a:chOff x="0" y="0"/>
            <a:chExt cx="101600" cy="1818680"/>
          </a:xfrm>
        </p:grpSpPr>
        <p:sp>
          <p:nvSpPr>
            <p:cNvPr name="Freeform 37" id="37"/>
            <p:cNvSpPr/>
            <p:nvPr/>
          </p:nvSpPr>
          <p:spPr>
            <a:xfrm flipH="false" flipV="false" rot="0">
              <a:off x="0" y="0"/>
              <a:ext cx="101600" cy="1818640"/>
            </a:xfrm>
            <a:custGeom>
              <a:avLst/>
              <a:gdLst/>
              <a:ahLst/>
              <a:cxnLst/>
              <a:rect r="r" b="b" t="t" l="l"/>
              <a:pathLst>
                <a:path h="1818640" w="101600">
                  <a:moveTo>
                    <a:pt x="0" y="50800"/>
                  </a:moveTo>
                  <a:cubicBezTo>
                    <a:pt x="0" y="22733"/>
                    <a:pt x="22733" y="0"/>
                    <a:pt x="50800" y="0"/>
                  </a:cubicBezTo>
                  <a:cubicBezTo>
                    <a:pt x="78867" y="0"/>
                    <a:pt x="101600" y="22733"/>
                    <a:pt x="101600" y="50800"/>
                  </a:cubicBezTo>
                  <a:lnTo>
                    <a:pt x="101600" y="1767840"/>
                  </a:lnTo>
                  <a:cubicBezTo>
                    <a:pt x="101600" y="1795907"/>
                    <a:pt x="78867" y="1818640"/>
                    <a:pt x="50800" y="1818640"/>
                  </a:cubicBezTo>
                  <a:cubicBezTo>
                    <a:pt x="22733" y="1818640"/>
                    <a:pt x="0" y="1795907"/>
                    <a:pt x="0" y="1767840"/>
                  </a:cubicBezTo>
                  <a:close/>
                </a:path>
              </a:pathLst>
            </a:custGeom>
            <a:solidFill>
              <a:srgbClr val="4950BC"/>
            </a:solidFill>
            <a:ln w="12700">
              <a:solidFill>
                <a:srgbClr val="000000"/>
              </a:solidFill>
            </a:ln>
          </p:spPr>
        </p:sp>
      </p:grpSp>
      <p:sp>
        <p:nvSpPr>
          <p:cNvPr name="TextBox 38" id="38"/>
          <p:cNvSpPr txBox="true"/>
          <p:nvPr/>
        </p:nvSpPr>
        <p:spPr>
          <a:xfrm rot="0">
            <a:off x="886569" y="7809160"/>
            <a:ext cx="2251472" cy="290959"/>
          </a:xfrm>
          <a:prstGeom prst="rect">
            <a:avLst/>
          </a:prstGeom>
        </p:spPr>
        <p:txBody>
          <a:bodyPr anchor="t" rtlCol="false" tIns="0" lIns="0" bIns="0" rIns="0">
            <a:spAutoFit/>
          </a:bodyPr>
          <a:lstStyle/>
          <a:p>
            <a:pPr algn="l">
              <a:lnSpc>
                <a:spcPts val="2187"/>
              </a:lnSpc>
            </a:pPr>
            <a:r>
              <a:rPr lang="en-US" sz="1750" b="true">
                <a:solidFill>
                  <a:srgbClr val="272525"/>
                </a:solidFill>
                <a:latin typeface="Inter Bold"/>
                <a:ea typeface="Inter Bold"/>
                <a:cs typeface="Inter Bold"/>
                <a:sym typeface="Inter Bold"/>
              </a:rPr>
              <a:t>Proactive Strategies</a:t>
            </a:r>
          </a:p>
        </p:txBody>
      </p:sp>
      <p:sp>
        <p:nvSpPr>
          <p:cNvPr name="TextBox 39" id="39"/>
          <p:cNvSpPr txBox="true"/>
          <p:nvPr/>
        </p:nvSpPr>
        <p:spPr>
          <a:xfrm rot="0">
            <a:off x="886569" y="8151019"/>
            <a:ext cx="9714011" cy="633412"/>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Examples of suggestions include optimized policy recommendations, targeted intervention strategies, and predictive insights to mitigate future pollution events.</a:t>
            </a:r>
          </a:p>
        </p:txBody>
      </p:sp>
      <p:sp>
        <p:nvSpPr>
          <p:cNvPr name="TextBox 40" id="40"/>
          <p:cNvSpPr txBox="true"/>
          <p:nvPr/>
        </p:nvSpPr>
        <p:spPr>
          <a:xfrm rot="0">
            <a:off x="630287" y="9128969"/>
            <a:ext cx="10169426" cy="633412"/>
          </a:xfrm>
          <a:prstGeom prst="rect">
            <a:avLst/>
          </a:prstGeom>
        </p:spPr>
        <p:txBody>
          <a:bodyPr anchor="t" rtlCol="false" tIns="0" lIns="0" bIns="0" rIns="0">
            <a:spAutoFit/>
          </a:bodyPr>
          <a:lstStyle/>
          <a:p>
            <a:pPr algn="l">
              <a:lnSpc>
                <a:spcPts val="2250"/>
              </a:lnSpc>
            </a:pPr>
            <a:r>
              <a:rPr lang="en-US" sz="1375">
                <a:solidFill>
                  <a:srgbClr val="272525"/>
                </a:solidFill>
                <a:latin typeface="Inter"/>
                <a:ea typeface="Inter"/>
                <a:cs typeface="Inter"/>
                <a:sym typeface="Inter"/>
              </a:rPr>
              <a:t>This intelligent AI component empowers our system to not just react to environmental changes but to anticipate and proactively manage air quality challenges effectively.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92238" y="2031652"/>
            <a:ext cx="8734128" cy="914549"/>
          </a:xfrm>
          <a:prstGeom prst="rect">
            <a:avLst/>
          </a:prstGeom>
        </p:spPr>
        <p:txBody>
          <a:bodyPr anchor="t" rtlCol="false" tIns="0" lIns="0" bIns="0" rIns="0">
            <a:spAutoFit/>
          </a:bodyPr>
          <a:lstStyle/>
          <a:p>
            <a:pPr algn="l">
              <a:lnSpc>
                <a:spcPts val="6937"/>
              </a:lnSpc>
            </a:pPr>
            <a:r>
              <a:rPr lang="en-US" sz="5562" b="true">
                <a:solidFill>
                  <a:srgbClr val="000000"/>
                </a:solidFill>
                <a:latin typeface="Inter Bold"/>
                <a:ea typeface="Inter Bold"/>
                <a:cs typeface="Inter Bold"/>
                <a:sym typeface="Inter Bold"/>
              </a:rPr>
              <a:t>Dashboard &amp; Final Report</a:t>
            </a:r>
          </a:p>
        </p:txBody>
      </p:sp>
      <p:sp>
        <p:nvSpPr>
          <p:cNvPr name="TextBox 11" id="11"/>
          <p:cNvSpPr txBox="true"/>
          <p:nvPr/>
        </p:nvSpPr>
        <p:spPr>
          <a:xfrm rot="0">
            <a:off x="992238" y="3285679"/>
            <a:ext cx="9445526" cy="280749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The culmination of our project involves delivering a comprehensive dashboard and a final report, providing actionable insights into environmental conditions. This dashboard serves as the final visualization layer, bringing together all the processed data from the </a:t>
            </a:r>
            <a:r>
              <a:rPr lang="en-US" sz="2187" b="true">
                <a:solidFill>
                  <a:srgbClr val="272525"/>
                </a:solidFill>
                <a:latin typeface="Inter Bold"/>
                <a:ea typeface="Inter Bold"/>
                <a:cs typeface="Inter Bold"/>
                <a:sym typeface="Inter Bold"/>
              </a:rPr>
              <a:t>8 IoT devices across Egypt's regions</a:t>
            </a:r>
            <a:r>
              <a:rPr lang="en-US" sz="2187">
                <a:solidFill>
                  <a:srgbClr val="272525"/>
                </a:solidFill>
                <a:latin typeface="Inter"/>
                <a:ea typeface="Inter"/>
                <a:cs typeface="Inter"/>
                <a:sym typeface="Inter"/>
              </a:rPr>
              <a:t> that were gathered and analyzed in the previous steps:</a:t>
            </a:r>
          </a:p>
        </p:txBody>
      </p:sp>
      <p:sp>
        <p:nvSpPr>
          <p:cNvPr name="TextBox 12" id="12"/>
          <p:cNvSpPr txBox="true"/>
          <p:nvPr/>
        </p:nvSpPr>
        <p:spPr>
          <a:xfrm rot="0">
            <a:off x="992238" y="6326386"/>
            <a:ext cx="9445526" cy="1900237"/>
          </a:xfrm>
          <a:prstGeom prst="rect">
            <a:avLst/>
          </a:prstGeom>
        </p:spPr>
        <p:txBody>
          <a:bodyPr anchor="t" rtlCol="false" tIns="0" lIns="0" bIns="0" rIns="0">
            <a:spAutoFit/>
          </a:bodyPr>
          <a:lstStyle/>
          <a:p>
            <a:pPr algn="l" marL="329902" indent="-164951" lvl="1">
              <a:lnSpc>
                <a:spcPts val="3562"/>
              </a:lnSpc>
              <a:buFont typeface="Arial"/>
              <a:buChar char="•"/>
            </a:pPr>
            <a:r>
              <a:rPr lang="en-US" b="true" sz="2187">
                <a:solidFill>
                  <a:srgbClr val="272525"/>
                </a:solidFill>
                <a:latin typeface="Inter Bold"/>
                <a:ea typeface="Inter Bold"/>
                <a:cs typeface="Inter Bold"/>
                <a:sym typeface="Inter Bold"/>
              </a:rPr>
              <a:t>Interactive Dashboard:</a:t>
            </a:r>
            <a:r>
              <a:rPr lang="en-US" sz="2187">
                <a:solidFill>
                  <a:srgbClr val="272525"/>
                </a:solidFill>
                <a:latin typeface="Inter"/>
                <a:ea typeface="Inter"/>
                <a:cs typeface="Inter"/>
                <a:sym typeface="Inter"/>
              </a:rPr>
              <a:t> A user-friendly interface displaying real-time metrics for temperature, humidity, and pollution from the </a:t>
            </a:r>
            <a:r>
              <a:rPr lang="en-US" b="true" sz="2187">
                <a:solidFill>
                  <a:srgbClr val="272525"/>
                </a:solidFill>
                <a:latin typeface="Inter Bold"/>
                <a:ea typeface="Inter Bold"/>
                <a:cs typeface="Inter Bold"/>
                <a:sym typeface="Inter Bold"/>
              </a:rPr>
              <a:t>8 IoT devices across Egypt's regions</a:t>
            </a:r>
            <a:r>
              <a:rPr lang="en-US" sz="2187">
                <a:solidFill>
                  <a:srgbClr val="272525"/>
                </a:solidFill>
                <a:latin typeface="Inter"/>
                <a:ea typeface="Inter"/>
                <a:cs typeface="Inter"/>
                <a:sym typeface="Inter"/>
              </a:rPr>
              <a:t>, complete with a log of all triggered alerts from both batch and streaming pipelines.</a:t>
            </a: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658117" y="488454"/>
            <a:ext cx="12511088" cy="616149"/>
          </a:xfrm>
          <a:prstGeom prst="rect">
            <a:avLst/>
          </a:prstGeom>
        </p:spPr>
        <p:txBody>
          <a:bodyPr anchor="t" rtlCol="false" tIns="0" lIns="0" bIns="0" rIns="0">
            <a:spAutoFit/>
          </a:bodyPr>
          <a:lstStyle/>
          <a:p>
            <a:pPr algn="l">
              <a:lnSpc>
                <a:spcPts val="4625"/>
              </a:lnSpc>
            </a:pPr>
            <a:r>
              <a:rPr lang="en-US" sz="3687" b="true">
                <a:solidFill>
                  <a:srgbClr val="000000"/>
                </a:solidFill>
                <a:latin typeface="Inter Bold"/>
                <a:ea typeface="Inter Bold"/>
                <a:cs typeface="Inter Bold"/>
                <a:sym typeface="Inter Bold"/>
              </a:rPr>
              <a:t>Complete System Workflow: From Challenge to Impact</a:t>
            </a:r>
          </a:p>
        </p:txBody>
      </p:sp>
      <p:sp>
        <p:nvSpPr>
          <p:cNvPr name="TextBox 7" id="7"/>
          <p:cNvSpPr txBox="true"/>
          <p:nvPr/>
        </p:nvSpPr>
        <p:spPr>
          <a:xfrm rot="0">
            <a:off x="658117" y="1160710"/>
            <a:ext cx="2949179" cy="312687"/>
          </a:xfrm>
          <a:prstGeom prst="rect">
            <a:avLst/>
          </a:prstGeom>
        </p:spPr>
        <p:txBody>
          <a:bodyPr anchor="t" rtlCol="false" tIns="0" lIns="0" bIns="0" rIns="0">
            <a:spAutoFit/>
          </a:bodyPr>
          <a:lstStyle/>
          <a:p>
            <a:pPr algn="l">
              <a:lnSpc>
                <a:spcPts val="2312"/>
              </a:lnSpc>
            </a:pPr>
            <a:r>
              <a:rPr lang="en-US" sz="1812" b="true">
                <a:solidFill>
                  <a:srgbClr val="000000"/>
                </a:solidFill>
                <a:latin typeface="Inter Bold"/>
                <a:ea typeface="Inter Bold"/>
                <a:cs typeface="Inter Bold"/>
                <a:sym typeface="Inter Bold"/>
              </a:rPr>
              <a:t>Environmental Challenge:</a:t>
            </a:r>
          </a:p>
        </p:txBody>
      </p:sp>
      <p:sp>
        <p:nvSpPr>
          <p:cNvPr name="TextBox 8" id="8"/>
          <p:cNvSpPr txBox="true"/>
          <p:nvPr/>
        </p:nvSpPr>
        <p:spPr>
          <a:xfrm rot="0">
            <a:off x="658117" y="1688752"/>
            <a:ext cx="16971764" cy="367605"/>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Air Pollution in Urban Egypt poses significant health risks, economic impact, and regulatory needs that require immediate attention.</a:t>
            </a:r>
          </a:p>
        </p:txBody>
      </p:sp>
      <p:sp>
        <p:nvSpPr>
          <p:cNvPr name="TextBox 9" id="9"/>
          <p:cNvSpPr txBox="true"/>
          <p:nvPr/>
        </p:nvSpPr>
        <p:spPr>
          <a:xfrm rot="0">
            <a:off x="658117" y="2319338"/>
            <a:ext cx="4021634" cy="312687"/>
          </a:xfrm>
          <a:prstGeom prst="rect">
            <a:avLst/>
          </a:prstGeom>
        </p:spPr>
        <p:txBody>
          <a:bodyPr anchor="t" rtlCol="false" tIns="0" lIns="0" bIns="0" rIns="0">
            <a:spAutoFit/>
          </a:bodyPr>
          <a:lstStyle/>
          <a:p>
            <a:pPr algn="l">
              <a:lnSpc>
                <a:spcPts val="2312"/>
              </a:lnSpc>
            </a:pPr>
            <a:r>
              <a:rPr lang="en-US" sz="1812" b="true">
                <a:solidFill>
                  <a:srgbClr val="000000"/>
                </a:solidFill>
                <a:latin typeface="Inter Bold"/>
                <a:ea typeface="Inter Bold"/>
                <a:cs typeface="Inter Bold"/>
                <a:sym typeface="Inter Bold"/>
              </a:rPr>
              <a:t>Our AI-Powered System Response:</a:t>
            </a:r>
          </a:p>
        </p:txBody>
      </p:sp>
      <p:sp>
        <p:nvSpPr>
          <p:cNvPr name="TextBox 10" id="10"/>
          <p:cNvSpPr txBox="true"/>
          <p:nvPr/>
        </p:nvSpPr>
        <p:spPr>
          <a:xfrm rot="0">
            <a:off x="658117" y="2847380"/>
            <a:ext cx="16971764" cy="367605"/>
          </a:xfrm>
          <a:prstGeom prst="rect">
            <a:avLst/>
          </a:prstGeom>
        </p:spPr>
        <p:txBody>
          <a:bodyPr anchor="t" rtlCol="false" tIns="0" lIns="0" bIns="0" rIns="0">
            <a:spAutoFit/>
          </a:bodyPr>
          <a:lstStyle/>
          <a:p>
            <a:pPr algn="l">
              <a:lnSpc>
                <a:spcPts val="2312"/>
              </a:lnSpc>
            </a:pPr>
            <a:r>
              <a:rPr lang="en-US" sz="1437">
                <a:solidFill>
                  <a:srgbClr val="272525"/>
                </a:solidFill>
                <a:latin typeface="Inter"/>
                <a:ea typeface="Inter"/>
                <a:cs typeface="Inter"/>
                <a:sym typeface="Inter"/>
              </a:rPr>
              <a:t>We address this challenge through two parallel approaches:</a:t>
            </a:r>
          </a:p>
        </p:txBody>
      </p:sp>
      <p:sp>
        <p:nvSpPr>
          <p:cNvPr name="TextBox 11" id="11"/>
          <p:cNvSpPr txBox="true"/>
          <p:nvPr/>
        </p:nvSpPr>
        <p:spPr>
          <a:xfrm rot="0">
            <a:off x="658117" y="3359795"/>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Technical Infrastructure:</a:t>
            </a:r>
            <a:r>
              <a:rPr lang="en-US" sz="1437">
                <a:solidFill>
                  <a:srgbClr val="272525"/>
                </a:solidFill>
                <a:latin typeface="Inter"/>
                <a:ea typeface="Inter"/>
                <a:cs typeface="Inter"/>
                <a:sym typeface="Inter"/>
              </a:rPr>
              <a:t> 8 IoT devices deployed across Egypt → Azure IoT Hub for data collection → Real-time processing with Stream Analytics &amp; Alerts</a:t>
            </a:r>
          </a:p>
        </p:txBody>
      </p:sp>
      <p:sp>
        <p:nvSpPr>
          <p:cNvPr name="TextBox 12" id="12"/>
          <p:cNvSpPr txBox="true"/>
          <p:nvPr/>
        </p:nvSpPr>
        <p:spPr>
          <a:xfrm rot="0">
            <a:off x="658117" y="3726507"/>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Strategic Alignment:</a:t>
            </a:r>
            <a:r>
              <a:rPr lang="en-US" sz="1437">
                <a:solidFill>
                  <a:srgbClr val="272525"/>
                </a:solidFill>
                <a:latin typeface="Inter"/>
                <a:ea typeface="Inter"/>
                <a:cs typeface="Inter"/>
                <a:sym typeface="Inter"/>
              </a:rPr>
              <a:t> Full integration with Egypt Vision 2030 environmental goals</a:t>
            </a:r>
          </a:p>
        </p:txBody>
      </p:sp>
      <p:sp>
        <p:nvSpPr>
          <p:cNvPr name="TextBox 13" id="13"/>
          <p:cNvSpPr txBox="true"/>
          <p:nvPr/>
        </p:nvSpPr>
        <p:spPr>
          <a:xfrm rot="0">
            <a:off x="658117" y="4357092"/>
            <a:ext cx="2350591" cy="312687"/>
          </a:xfrm>
          <a:prstGeom prst="rect">
            <a:avLst/>
          </a:prstGeom>
        </p:spPr>
        <p:txBody>
          <a:bodyPr anchor="t" rtlCol="false" tIns="0" lIns="0" bIns="0" rIns="0">
            <a:spAutoFit/>
          </a:bodyPr>
          <a:lstStyle/>
          <a:p>
            <a:pPr algn="l">
              <a:lnSpc>
                <a:spcPts val="2312"/>
              </a:lnSpc>
            </a:pPr>
            <a:r>
              <a:rPr lang="en-US" sz="1812" b="true">
                <a:solidFill>
                  <a:srgbClr val="000000"/>
                </a:solidFill>
                <a:latin typeface="Inter Bold"/>
                <a:ea typeface="Inter Bold"/>
                <a:cs typeface="Inter Bold"/>
                <a:sym typeface="Inter Bold"/>
              </a:rPr>
              <a:t>Processing Pipeline:</a:t>
            </a:r>
          </a:p>
        </p:txBody>
      </p:sp>
      <p:sp>
        <p:nvSpPr>
          <p:cNvPr name="TextBox 14" id="14"/>
          <p:cNvSpPr txBox="true"/>
          <p:nvPr/>
        </p:nvSpPr>
        <p:spPr>
          <a:xfrm rot="0">
            <a:off x="658117" y="4885135"/>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Batch ETL Pipeline:</a:t>
            </a:r>
            <a:r>
              <a:rPr lang="en-US" sz="1437">
                <a:solidFill>
                  <a:srgbClr val="272525"/>
                </a:solidFill>
                <a:latin typeface="Inter"/>
                <a:ea typeface="Inter"/>
                <a:cs typeface="Inter"/>
                <a:sym typeface="Inter"/>
              </a:rPr>
              <a:t> Comprehensive data cleaning and storage</a:t>
            </a:r>
          </a:p>
        </p:txBody>
      </p:sp>
      <p:sp>
        <p:nvSpPr>
          <p:cNvPr name="TextBox 15" id="15"/>
          <p:cNvSpPr txBox="true"/>
          <p:nvPr/>
        </p:nvSpPr>
        <p:spPr>
          <a:xfrm rot="0">
            <a:off x="658117" y="5251847"/>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AI &amp; LLM Analysis:</a:t>
            </a:r>
            <a:r>
              <a:rPr lang="en-US" sz="1437">
                <a:solidFill>
                  <a:srgbClr val="272525"/>
                </a:solidFill>
                <a:latin typeface="Inter"/>
                <a:ea typeface="Inter"/>
                <a:cs typeface="Inter"/>
                <a:sym typeface="Inter"/>
              </a:rPr>
              <a:t> Advanced pattern recognition and predictive insights</a:t>
            </a:r>
          </a:p>
        </p:txBody>
      </p:sp>
      <p:sp>
        <p:nvSpPr>
          <p:cNvPr name="TextBox 16" id="16"/>
          <p:cNvSpPr txBox="true"/>
          <p:nvPr/>
        </p:nvSpPr>
        <p:spPr>
          <a:xfrm rot="0">
            <a:off x="658117" y="5618559"/>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Dashboard &amp; Reports:</a:t>
            </a:r>
            <a:r>
              <a:rPr lang="en-US" sz="1437">
                <a:solidFill>
                  <a:srgbClr val="272525"/>
                </a:solidFill>
                <a:latin typeface="Inter"/>
                <a:ea typeface="Inter"/>
                <a:cs typeface="Inter"/>
                <a:sym typeface="Inter"/>
              </a:rPr>
              <a:t> Real-time visualization and monitoring</a:t>
            </a:r>
          </a:p>
        </p:txBody>
      </p:sp>
      <p:sp>
        <p:nvSpPr>
          <p:cNvPr name="TextBox 17" id="17"/>
          <p:cNvSpPr txBox="true"/>
          <p:nvPr/>
        </p:nvSpPr>
        <p:spPr>
          <a:xfrm rot="0">
            <a:off x="658117" y="6249144"/>
            <a:ext cx="3558331" cy="312688"/>
          </a:xfrm>
          <a:prstGeom prst="rect">
            <a:avLst/>
          </a:prstGeom>
        </p:spPr>
        <p:txBody>
          <a:bodyPr anchor="t" rtlCol="false" tIns="0" lIns="0" bIns="0" rIns="0">
            <a:spAutoFit/>
          </a:bodyPr>
          <a:lstStyle/>
          <a:p>
            <a:pPr algn="l">
              <a:lnSpc>
                <a:spcPts val="2312"/>
              </a:lnSpc>
            </a:pPr>
            <a:r>
              <a:rPr lang="en-US" sz="1812" b="true">
                <a:solidFill>
                  <a:srgbClr val="000000"/>
                </a:solidFill>
                <a:latin typeface="Inter Bold"/>
                <a:ea typeface="Inter Bold"/>
                <a:cs typeface="Inter Bold"/>
                <a:sym typeface="Inter Bold"/>
              </a:rPr>
              <a:t>Actionable Intelligence Output:</a:t>
            </a:r>
          </a:p>
        </p:txBody>
      </p:sp>
      <p:sp>
        <p:nvSpPr>
          <p:cNvPr name="TextBox 18" id="18"/>
          <p:cNvSpPr txBox="true"/>
          <p:nvPr/>
        </p:nvSpPr>
        <p:spPr>
          <a:xfrm rot="0">
            <a:off x="658117" y="6777186"/>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sz="1437">
                <a:solidFill>
                  <a:srgbClr val="272525"/>
                </a:solidFill>
                <a:latin typeface="Inter"/>
                <a:ea typeface="Inter"/>
                <a:cs typeface="Inter"/>
                <a:sym typeface="Inter"/>
              </a:rPr>
              <a:t>Policy recommendations for government agencies</a:t>
            </a:r>
          </a:p>
        </p:txBody>
      </p:sp>
      <p:sp>
        <p:nvSpPr>
          <p:cNvPr name="TextBox 19" id="19"/>
          <p:cNvSpPr txBox="true"/>
          <p:nvPr/>
        </p:nvSpPr>
        <p:spPr>
          <a:xfrm rot="0">
            <a:off x="658117" y="7143899"/>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sz="1437">
                <a:solidFill>
                  <a:srgbClr val="272525"/>
                </a:solidFill>
                <a:latin typeface="Inter"/>
                <a:ea typeface="Inter"/>
                <a:cs typeface="Inter"/>
                <a:sym typeface="Inter"/>
              </a:rPr>
              <a:t>Intervention strategies for immediate response</a:t>
            </a:r>
          </a:p>
        </p:txBody>
      </p:sp>
      <p:sp>
        <p:nvSpPr>
          <p:cNvPr name="TextBox 20" id="20"/>
          <p:cNvSpPr txBox="true"/>
          <p:nvPr/>
        </p:nvSpPr>
        <p:spPr>
          <a:xfrm rot="0">
            <a:off x="658117" y="7510611"/>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sz="1437">
                <a:solidFill>
                  <a:srgbClr val="272525"/>
                </a:solidFill>
                <a:latin typeface="Inter"/>
                <a:ea typeface="Inter"/>
                <a:cs typeface="Inter"/>
                <a:sym typeface="Inter"/>
              </a:rPr>
              <a:t>Predictive insights for long-term planning</a:t>
            </a:r>
          </a:p>
        </p:txBody>
      </p:sp>
      <p:sp>
        <p:nvSpPr>
          <p:cNvPr name="TextBox 21" id="21"/>
          <p:cNvSpPr txBox="true"/>
          <p:nvPr/>
        </p:nvSpPr>
        <p:spPr>
          <a:xfrm rot="0">
            <a:off x="658117" y="8141196"/>
            <a:ext cx="2974628" cy="312688"/>
          </a:xfrm>
          <a:prstGeom prst="rect">
            <a:avLst/>
          </a:prstGeom>
        </p:spPr>
        <p:txBody>
          <a:bodyPr anchor="t" rtlCol="false" tIns="0" lIns="0" bIns="0" rIns="0">
            <a:spAutoFit/>
          </a:bodyPr>
          <a:lstStyle/>
          <a:p>
            <a:pPr algn="l">
              <a:lnSpc>
                <a:spcPts val="2312"/>
              </a:lnSpc>
            </a:pPr>
            <a:r>
              <a:rPr lang="en-US" sz="1812" b="true">
                <a:solidFill>
                  <a:srgbClr val="000000"/>
                </a:solidFill>
                <a:latin typeface="Inter Bold"/>
                <a:ea typeface="Inter Bold"/>
                <a:cs typeface="Inter Bold"/>
                <a:sym typeface="Inter Bold"/>
              </a:rPr>
              <a:t>Positive Impact Achieved:</a:t>
            </a:r>
          </a:p>
        </p:txBody>
      </p:sp>
      <p:sp>
        <p:nvSpPr>
          <p:cNvPr name="TextBox 22" id="22"/>
          <p:cNvSpPr txBox="true"/>
          <p:nvPr/>
        </p:nvSpPr>
        <p:spPr>
          <a:xfrm rot="0">
            <a:off x="658117" y="8669239"/>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Cleaner Air &amp; Better Health:</a:t>
            </a:r>
            <a:r>
              <a:rPr lang="en-US" sz="1437">
                <a:solidFill>
                  <a:srgbClr val="272525"/>
                </a:solidFill>
                <a:latin typeface="Inter"/>
                <a:ea typeface="Inter"/>
                <a:cs typeface="Inter"/>
                <a:sym typeface="Inter"/>
              </a:rPr>
              <a:t> Measurable reduction in pollution levels</a:t>
            </a:r>
          </a:p>
        </p:txBody>
      </p:sp>
      <p:sp>
        <p:nvSpPr>
          <p:cNvPr name="TextBox 23" id="23"/>
          <p:cNvSpPr txBox="true"/>
          <p:nvPr/>
        </p:nvSpPr>
        <p:spPr>
          <a:xfrm rot="0">
            <a:off x="658117" y="9035951"/>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Improved Public Health:</a:t>
            </a:r>
            <a:r>
              <a:rPr lang="en-US" sz="1437">
                <a:solidFill>
                  <a:srgbClr val="272525"/>
                </a:solidFill>
                <a:latin typeface="Inter"/>
                <a:ea typeface="Inter"/>
                <a:cs typeface="Inter"/>
                <a:sym typeface="Inter"/>
              </a:rPr>
              <a:t> Lower respiratory illness rates</a:t>
            </a:r>
          </a:p>
        </p:txBody>
      </p:sp>
      <p:sp>
        <p:nvSpPr>
          <p:cNvPr name="TextBox 24" id="24"/>
          <p:cNvSpPr txBox="true"/>
          <p:nvPr/>
        </p:nvSpPr>
        <p:spPr>
          <a:xfrm rot="0">
            <a:off x="658117" y="9402664"/>
            <a:ext cx="16971764" cy="367605"/>
          </a:xfrm>
          <a:prstGeom prst="rect">
            <a:avLst/>
          </a:prstGeom>
        </p:spPr>
        <p:txBody>
          <a:bodyPr anchor="t" rtlCol="false" tIns="0" lIns="0" bIns="0" rIns="0">
            <a:spAutoFit/>
          </a:bodyPr>
          <a:lstStyle/>
          <a:p>
            <a:pPr algn="l" marL="216793" indent="-108396" lvl="1">
              <a:lnSpc>
                <a:spcPts val="2312"/>
              </a:lnSpc>
              <a:buFont typeface="Arial"/>
              <a:buChar char="•"/>
            </a:pPr>
            <a:r>
              <a:rPr lang="en-US" b="true" sz="1437">
                <a:solidFill>
                  <a:srgbClr val="272525"/>
                </a:solidFill>
                <a:latin typeface="Inter Bold"/>
                <a:ea typeface="Inter Bold"/>
                <a:cs typeface="Inter Bold"/>
                <a:sym typeface="Inter Bold"/>
              </a:rPr>
              <a:t>Sustainable Development:</a:t>
            </a:r>
            <a:r>
              <a:rPr lang="en-US" sz="1437">
                <a:solidFill>
                  <a:srgbClr val="272525"/>
                </a:solidFill>
                <a:latin typeface="Inter"/>
                <a:ea typeface="Inter"/>
                <a:cs typeface="Inter"/>
                <a:sym typeface="Inter"/>
              </a:rPr>
              <a:t> Supporting Egypt's environmental goals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0" y="0"/>
            <a:ext cx="18288000" cy="2892178"/>
            <a:chOff x="0" y="0"/>
            <a:chExt cx="24384000" cy="3856237"/>
          </a:xfrm>
        </p:grpSpPr>
        <p:sp>
          <p:nvSpPr>
            <p:cNvPr name="Freeform 7" id="7" descr="preencoded.png"/>
            <p:cNvSpPr/>
            <p:nvPr/>
          </p:nvSpPr>
          <p:spPr>
            <a:xfrm flipH="false" flipV="false" rot="0">
              <a:off x="0" y="0"/>
              <a:ext cx="24384000" cy="3856228"/>
            </a:xfrm>
            <a:custGeom>
              <a:avLst/>
              <a:gdLst/>
              <a:ahLst/>
              <a:cxnLst/>
              <a:rect r="r" b="b" t="t" l="l"/>
              <a:pathLst>
                <a:path h="3856228" w="24384000">
                  <a:moveTo>
                    <a:pt x="0" y="0"/>
                  </a:moveTo>
                  <a:lnTo>
                    <a:pt x="24384000" y="0"/>
                  </a:lnTo>
                  <a:lnTo>
                    <a:pt x="24384000" y="3856228"/>
                  </a:lnTo>
                  <a:lnTo>
                    <a:pt x="0" y="3856228"/>
                  </a:lnTo>
                  <a:lnTo>
                    <a:pt x="0" y="0"/>
                  </a:lnTo>
                  <a:close/>
                </a:path>
              </a:pathLst>
            </a:custGeom>
            <a:blipFill>
              <a:blip r:embed="rId3"/>
              <a:stretch>
                <a:fillRect l="0" t="-59" r="0" b="-59"/>
              </a:stretch>
            </a:blipFill>
          </p:spPr>
        </p:sp>
      </p:grpSp>
      <p:sp>
        <p:nvSpPr>
          <p:cNvPr name="TextBox 8" id="8"/>
          <p:cNvSpPr txBox="true"/>
          <p:nvPr/>
        </p:nvSpPr>
        <p:spPr>
          <a:xfrm rot="0">
            <a:off x="809774" y="3501330"/>
            <a:ext cx="14728626" cy="751582"/>
          </a:xfrm>
          <a:prstGeom prst="rect">
            <a:avLst/>
          </a:prstGeom>
        </p:spPr>
        <p:txBody>
          <a:bodyPr anchor="t" rtlCol="false" tIns="0" lIns="0" bIns="0" rIns="0">
            <a:spAutoFit/>
          </a:bodyPr>
          <a:lstStyle/>
          <a:p>
            <a:pPr algn="l">
              <a:lnSpc>
                <a:spcPts val="5687"/>
              </a:lnSpc>
            </a:pPr>
            <a:r>
              <a:rPr lang="en-US" sz="4499" b="true">
                <a:solidFill>
                  <a:srgbClr val="000000"/>
                </a:solidFill>
                <a:latin typeface="Inter Bold"/>
                <a:ea typeface="Inter Bold"/>
                <a:cs typeface="Inter Bold"/>
                <a:sym typeface="Inter Bold"/>
              </a:rPr>
              <a:t>Key Benefits of Real-Time Environmental Monitoring</a:t>
            </a:r>
          </a:p>
        </p:txBody>
      </p:sp>
      <p:sp>
        <p:nvSpPr>
          <p:cNvPr name="Freeform 9" id="9" descr="preencoded.png"/>
          <p:cNvSpPr/>
          <p:nvPr/>
        </p:nvSpPr>
        <p:spPr>
          <a:xfrm flipH="false" flipV="false" rot="0">
            <a:off x="809774" y="4599980"/>
            <a:ext cx="578346" cy="578346"/>
          </a:xfrm>
          <a:custGeom>
            <a:avLst/>
            <a:gdLst/>
            <a:ahLst/>
            <a:cxnLst/>
            <a:rect r="r" b="b" t="t" l="l"/>
            <a:pathLst>
              <a:path h="578346" w="578346">
                <a:moveTo>
                  <a:pt x="0" y="0"/>
                </a:moveTo>
                <a:lnTo>
                  <a:pt x="578346" y="0"/>
                </a:lnTo>
                <a:lnTo>
                  <a:pt x="578346" y="578346"/>
                </a:lnTo>
                <a:lnTo>
                  <a:pt x="0" y="578346"/>
                </a:lnTo>
                <a:lnTo>
                  <a:pt x="0" y="0"/>
                </a:lnTo>
                <a:close/>
              </a:path>
            </a:pathLst>
          </a:custGeom>
          <a:blipFill>
            <a:blip r:embed="rId4">
              <a:extLst>
                <a:ext uri="{96DAC541-7B7A-43D3-8B79-37D633B846F1}">
                  <asvg:svgBlip xmlns:asvg="http://schemas.microsoft.com/office/drawing/2016/SVG/main" r:embed="rId5"/>
                </a:ext>
              </a:extLst>
            </a:blip>
            <a:stretch>
              <a:fillRect l="-1639" t="0" r="-1639" b="0"/>
            </a:stretch>
          </a:blipFill>
        </p:spPr>
      </p:sp>
      <p:sp>
        <p:nvSpPr>
          <p:cNvPr name="TextBox 10" id="10"/>
          <p:cNvSpPr txBox="true"/>
          <p:nvPr/>
        </p:nvSpPr>
        <p:spPr>
          <a:xfrm rot="0">
            <a:off x="809774" y="5448449"/>
            <a:ext cx="3249215" cy="380405"/>
          </a:xfrm>
          <a:prstGeom prst="rect">
            <a:avLst/>
          </a:prstGeom>
        </p:spPr>
        <p:txBody>
          <a:bodyPr anchor="t" rtlCol="false" tIns="0" lIns="0" bIns="0" rIns="0">
            <a:spAutoFit/>
          </a:bodyPr>
          <a:lstStyle/>
          <a:p>
            <a:pPr algn="l">
              <a:lnSpc>
                <a:spcPts val="2812"/>
              </a:lnSpc>
            </a:pPr>
            <a:r>
              <a:rPr lang="en-US" sz="2249" b="true">
                <a:solidFill>
                  <a:srgbClr val="272525"/>
                </a:solidFill>
                <a:latin typeface="Inter Bold"/>
                <a:ea typeface="Inter Bold"/>
                <a:cs typeface="Inter Bold"/>
                <a:sym typeface="Inter Bold"/>
              </a:rPr>
              <a:t>Continuous Monitoring</a:t>
            </a:r>
          </a:p>
        </p:txBody>
      </p:sp>
      <p:sp>
        <p:nvSpPr>
          <p:cNvPr name="TextBox 11" id="11"/>
          <p:cNvSpPr txBox="true"/>
          <p:nvPr/>
        </p:nvSpPr>
        <p:spPr>
          <a:xfrm rot="0">
            <a:off x="809774" y="5900886"/>
            <a:ext cx="8189565" cy="807244"/>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Real-time tracking enables swift intervention during hazardous environmental conditions, preventing prolonged exposure to risks.</a:t>
            </a:r>
          </a:p>
        </p:txBody>
      </p:sp>
      <p:sp>
        <p:nvSpPr>
          <p:cNvPr name="Freeform 12" id="12" descr="preencoded.png"/>
          <p:cNvSpPr/>
          <p:nvPr/>
        </p:nvSpPr>
        <p:spPr>
          <a:xfrm flipH="false" flipV="false" rot="0">
            <a:off x="9288512" y="4599980"/>
            <a:ext cx="578346" cy="578346"/>
          </a:xfrm>
          <a:custGeom>
            <a:avLst/>
            <a:gdLst/>
            <a:ahLst/>
            <a:cxnLst/>
            <a:rect r="r" b="b" t="t" l="l"/>
            <a:pathLst>
              <a:path h="578346" w="578346">
                <a:moveTo>
                  <a:pt x="0" y="0"/>
                </a:moveTo>
                <a:lnTo>
                  <a:pt x="578347" y="0"/>
                </a:lnTo>
                <a:lnTo>
                  <a:pt x="578347" y="578346"/>
                </a:lnTo>
                <a:lnTo>
                  <a:pt x="0" y="5783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9288512" y="5448449"/>
            <a:ext cx="3171676" cy="380405"/>
          </a:xfrm>
          <a:prstGeom prst="rect">
            <a:avLst/>
          </a:prstGeom>
        </p:spPr>
        <p:txBody>
          <a:bodyPr anchor="t" rtlCol="false" tIns="0" lIns="0" bIns="0" rIns="0">
            <a:spAutoFit/>
          </a:bodyPr>
          <a:lstStyle/>
          <a:p>
            <a:pPr algn="l">
              <a:lnSpc>
                <a:spcPts val="2812"/>
              </a:lnSpc>
            </a:pPr>
            <a:r>
              <a:rPr lang="en-US" sz="2249" b="true">
                <a:solidFill>
                  <a:srgbClr val="272525"/>
                </a:solidFill>
                <a:latin typeface="Inter Bold"/>
                <a:ea typeface="Inter Bold"/>
                <a:cs typeface="Inter Bold"/>
                <a:sym typeface="Inter Bold"/>
              </a:rPr>
              <a:t>Data-Driven Decisions</a:t>
            </a:r>
          </a:p>
        </p:txBody>
      </p:sp>
      <p:sp>
        <p:nvSpPr>
          <p:cNvPr name="TextBox 14" id="14"/>
          <p:cNvSpPr txBox="true"/>
          <p:nvPr/>
        </p:nvSpPr>
        <p:spPr>
          <a:xfrm rot="0">
            <a:off x="9288512" y="5900886"/>
            <a:ext cx="8189714" cy="807244"/>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Empowers policymakers and the public to make informed choices, fostering proactive strategies for air quality improvement.</a:t>
            </a:r>
          </a:p>
        </p:txBody>
      </p:sp>
      <p:sp>
        <p:nvSpPr>
          <p:cNvPr name="Freeform 15" id="15" descr="preencoded.png"/>
          <p:cNvSpPr/>
          <p:nvPr/>
        </p:nvSpPr>
        <p:spPr>
          <a:xfrm flipH="false" flipV="false" rot="0">
            <a:off x="809774" y="7170836"/>
            <a:ext cx="578346" cy="578346"/>
          </a:xfrm>
          <a:custGeom>
            <a:avLst/>
            <a:gdLst/>
            <a:ahLst/>
            <a:cxnLst/>
            <a:rect r="r" b="b" t="t" l="l"/>
            <a:pathLst>
              <a:path h="578346" w="578346">
                <a:moveTo>
                  <a:pt x="0" y="0"/>
                </a:moveTo>
                <a:lnTo>
                  <a:pt x="578346" y="0"/>
                </a:lnTo>
                <a:lnTo>
                  <a:pt x="578346" y="578346"/>
                </a:lnTo>
                <a:lnTo>
                  <a:pt x="0" y="578346"/>
                </a:lnTo>
                <a:lnTo>
                  <a:pt x="0" y="0"/>
                </a:lnTo>
                <a:close/>
              </a:path>
            </a:pathLst>
          </a:custGeom>
          <a:blipFill>
            <a:blip r:embed="rId8">
              <a:extLst>
                <a:ext uri="{96DAC541-7B7A-43D3-8B79-37D633B846F1}">
                  <asvg:svgBlip xmlns:asvg="http://schemas.microsoft.com/office/drawing/2016/SVG/main" r:embed="rId9"/>
                </a:ext>
              </a:extLst>
            </a:blip>
            <a:stretch>
              <a:fillRect l="-4098" t="0" r="-4098" b="0"/>
            </a:stretch>
          </a:blipFill>
        </p:spPr>
      </p:sp>
      <p:sp>
        <p:nvSpPr>
          <p:cNvPr name="TextBox 16" id="16"/>
          <p:cNvSpPr txBox="true"/>
          <p:nvPr/>
        </p:nvSpPr>
        <p:spPr>
          <a:xfrm rot="0">
            <a:off x="809774" y="8019306"/>
            <a:ext cx="3532138" cy="380405"/>
          </a:xfrm>
          <a:prstGeom prst="rect">
            <a:avLst/>
          </a:prstGeom>
        </p:spPr>
        <p:txBody>
          <a:bodyPr anchor="t" rtlCol="false" tIns="0" lIns="0" bIns="0" rIns="0">
            <a:spAutoFit/>
          </a:bodyPr>
          <a:lstStyle/>
          <a:p>
            <a:pPr algn="l">
              <a:lnSpc>
                <a:spcPts val="2812"/>
              </a:lnSpc>
            </a:pPr>
            <a:r>
              <a:rPr lang="en-US" sz="2249" b="true">
                <a:solidFill>
                  <a:srgbClr val="272525"/>
                </a:solidFill>
                <a:latin typeface="Inter Bold"/>
                <a:ea typeface="Inter Bold"/>
                <a:cs typeface="Inter Bold"/>
                <a:sym typeface="Inter Bold"/>
              </a:rPr>
              <a:t>Scalability &amp; Adaptability</a:t>
            </a:r>
          </a:p>
        </p:txBody>
      </p:sp>
      <p:sp>
        <p:nvSpPr>
          <p:cNvPr name="TextBox 17" id="17"/>
          <p:cNvSpPr txBox="true"/>
          <p:nvPr/>
        </p:nvSpPr>
        <p:spPr>
          <a:xfrm rot="0">
            <a:off x="809774" y="8471744"/>
            <a:ext cx="8189565" cy="1177528"/>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The system is designed for flexibility, allowing it to be easily adapted to monitor other environmental factors such as water quality or noise pollution.</a:t>
            </a:r>
          </a:p>
        </p:txBody>
      </p:sp>
      <p:sp>
        <p:nvSpPr>
          <p:cNvPr name="Freeform 18" id="18" descr="preencoded.png"/>
          <p:cNvSpPr/>
          <p:nvPr/>
        </p:nvSpPr>
        <p:spPr>
          <a:xfrm flipH="false" flipV="false" rot="0">
            <a:off x="9288512" y="7170836"/>
            <a:ext cx="578346" cy="578346"/>
          </a:xfrm>
          <a:custGeom>
            <a:avLst/>
            <a:gdLst/>
            <a:ahLst/>
            <a:cxnLst/>
            <a:rect r="r" b="b" t="t" l="l"/>
            <a:pathLst>
              <a:path h="578346" w="578346">
                <a:moveTo>
                  <a:pt x="0" y="0"/>
                </a:moveTo>
                <a:lnTo>
                  <a:pt x="578347" y="0"/>
                </a:lnTo>
                <a:lnTo>
                  <a:pt x="578347" y="578346"/>
                </a:lnTo>
                <a:lnTo>
                  <a:pt x="0" y="57834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9" id="19"/>
          <p:cNvSpPr txBox="true"/>
          <p:nvPr/>
        </p:nvSpPr>
        <p:spPr>
          <a:xfrm rot="0">
            <a:off x="9288512" y="8019306"/>
            <a:ext cx="3350121" cy="380405"/>
          </a:xfrm>
          <a:prstGeom prst="rect">
            <a:avLst/>
          </a:prstGeom>
        </p:spPr>
        <p:txBody>
          <a:bodyPr anchor="t" rtlCol="false" tIns="0" lIns="0" bIns="0" rIns="0">
            <a:spAutoFit/>
          </a:bodyPr>
          <a:lstStyle/>
          <a:p>
            <a:pPr algn="l">
              <a:lnSpc>
                <a:spcPts val="2812"/>
              </a:lnSpc>
            </a:pPr>
            <a:r>
              <a:rPr lang="en-US" sz="2249" b="true">
                <a:solidFill>
                  <a:srgbClr val="272525"/>
                </a:solidFill>
                <a:latin typeface="Inter Bold"/>
                <a:ea typeface="Inter Bold"/>
                <a:cs typeface="Inter Bold"/>
                <a:sym typeface="Inter Bold"/>
              </a:rPr>
              <a:t>Enhanced Public Health</a:t>
            </a:r>
          </a:p>
        </p:txBody>
      </p:sp>
      <p:sp>
        <p:nvSpPr>
          <p:cNvPr name="TextBox 20" id="20"/>
          <p:cNvSpPr txBox="true"/>
          <p:nvPr/>
        </p:nvSpPr>
        <p:spPr>
          <a:xfrm rot="0">
            <a:off x="9288512" y="8471744"/>
            <a:ext cx="8189714" cy="807244"/>
          </a:xfrm>
          <a:prstGeom prst="rect">
            <a:avLst/>
          </a:prstGeom>
        </p:spPr>
        <p:txBody>
          <a:bodyPr anchor="t" rtlCol="false" tIns="0" lIns="0" bIns="0" rIns="0">
            <a:spAutoFit/>
          </a:bodyPr>
          <a:lstStyle/>
          <a:p>
            <a:pPr algn="l">
              <a:lnSpc>
                <a:spcPts val="2875"/>
              </a:lnSpc>
            </a:pPr>
            <a:r>
              <a:rPr lang="en-US" sz="1812">
                <a:solidFill>
                  <a:srgbClr val="272525"/>
                </a:solidFill>
                <a:latin typeface="Inter"/>
                <a:ea typeface="Inter"/>
                <a:cs typeface="Inter"/>
                <a:sym typeface="Inter"/>
              </a:rPr>
              <a:t>Directly supports efforts to reduce health risks linked to poor air quality, promoting a healthier environment for all citizens.</a:t>
            </a:r>
          </a:p>
        </p:txBody>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5599808" y="3392537"/>
            <a:ext cx="7088237" cy="914549"/>
          </a:xfrm>
          <a:prstGeom prst="rect">
            <a:avLst/>
          </a:prstGeom>
        </p:spPr>
        <p:txBody>
          <a:bodyPr anchor="t" rtlCol="false" tIns="0" lIns="0" bIns="0" rIns="0">
            <a:spAutoFit/>
          </a:bodyPr>
          <a:lstStyle/>
          <a:p>
            <a:pPr algn="ctr">
              <a:lnSpc>
                <a:spcPts val="6937"/>
              </a:lnSpc>
            </a:pPr>
            <a:r>
              <a:rPr lang="en-US" sz="5562" b="true">
                <a:solidFill>
                  <a:srgbClr val="000000"/>
                </a:solidFill>
                <a:latin typeface="Inter Bold"/>
                <a:ea typeface="Inter Bold"/>
                <a:cs typeface="Inter Bold"/>
                <a:sym typeface="Inter Bold"/>
              </a:rPr>
              <a:t>Thank You!</a:t>
            </a:r>
          </a:p>
        </p:txBody>
      </p:sp>
      <p:sp>
        <p:nvSpPr>
          <p:cNvPr name="TextBox 7" id="7"/>
          <p:cNvSpPr txBox="true"/>
          <p:nvPr/>
        </p:nvSpPr>
        <p:spPr>
          <a:xfrm rot="0">
            <a:off x="992238" y="4646562"/>
            <a:ext cx="16303526" cy="1446610"/>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Thank you for your attention. This presentation covered the AI Air Quality Analysis and Environmental Monitoring System project, brought to you by the dedicated team from DEPI AI &amp; Data Science Track: Hassan Bassiouny, Ziad Meshref, Youssef Menisy, and Malak Abdo Ramadan.</a:t>
            </a:r>
          </a:p>
        </p:txBody>
      </p:sp>
      <p:sp>
        <p:nvSpPr>
          <p:cNvPr name="TextBox 8" id="8"/>
          <p:cNvSpPr txBox="true"/>
          <p:nvPr/>
        </p:nvSpPr>
        <p:spPr>
          <a:xfrm rot="0">
            <a:off x="992238" y="6326386"/>
            <a:ext cx="16303526" cy="539354"/>
          </a:xfrm>
          <a:prstGeom prst="rect">
            <a:avLst/>
          </a:prstGeom>
        </p:spPr>
        <p:txBody>
          <a:bodyPr anchor="t" rtlCol="false" tIns="0" lIns="0" bIns="0" rIns="0">
            <a:spAutoFit/>
          </a:bodyPr>
          <a:lstStyle/>
          <a:p>
            <a:pPr algn="l">
              <a:lnSpc>
                <a:spcPts val="3562"/>
              </a:lnSpc>
            </a:pPr>
            <a:r>
              <a:rPr lang="en-US" sz="2187">
                <a:solidFill>
                  <a:srgbClr val="272525"/>
                </a:solidFill>
                <a:latin typeface="Inter"/>
                <a:ea typeface="Inter"/>
                <a:cs typeface="Inter"/>
                <a:sym typeface="Inter"/>
              </a:rPr>
              <a:t>We now open the floor for any questions or discussion you may have.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775544" y="935534"/>
            <a:ext cx="11220599" cy="721072"/>
          </a:xfrm>
          <a:prstGeom prst="rect">
            <a:avLst/>
          </a:prstGeom>
        </p:spPr>
        <p:txBody>
          <a:bodyPr anchor="t" rtlCol="false" tIns="0" lIns="0" bIns="0" rIns="0">
            <a:spAutoFit/>
          </a:bodyPr>
          <a:lstStyle/>
          <a:p>
            <a:pPr algn="l">
              <a:lnSpc>
                <a:spcPts val="5437"/>
              </a:lnSpc>
            </a:pPr>
            <a:r>
              <a:rPr lang="en-US" sz="4312" b="true">
                <a:solidFill>
                  <a:srgbClr val="000000"/>
                </a:solidFill>
                <a:latin typeface="Inter Bold"/>
                <a:ea typeface="Inter Bold"/>
                <a:cs typeface="Inter Bold"/>
                <a:sym typeface="Inter Bold"/>
              </a:rPr>
              <a:t>Air Pollution in Egypt: A Growing Concern</a:t>
            </a:r>
          </a:p>
        </p:txBody>
      </p:sp>
      <p:sp>
        <p:nvSpPr>
          <p:cNvPr name="TextBox 7" id="7"/>
          <p:cNvSpPr txBox="true"/>
          <p:nvPr/>
        </p:nvSpPr>
        <p:spPr>
          <a:xfrm rot="0">
            <a:off x="775544" y="2121694"/>
            <a:ext cx="9825930" cy="775693"/>
          </a:xfrm>
          <a:prstGeom prst="rect">
            <a:avLst/>
          </a:prstGeom>
        </p:spPr>
        <p:txBody>
          <a:bodyPr anchor="t" rtlCol="false" tIns="0" lIns="0" bIns="0" rIns="0">
            <a:spAutoFit/>
          </a:bodyPr>
          <a:lstStyle/>
          <a:p>
            <a:pPr algn="l">
              <a:lnSpc>
                <a:spcPts val="2749"/>
              </a:lnSpc>
            </a:pPr>
            <a:r>
              <a:rPr lang="en-US" sz="1687">
                <a:solidFill>
                  <a:srgbClr val="272525"/>
                </a:solidFill>
                <a:latin typeface="Inter"/>
                <a:ea typeface="Inter"/>
                <a:cs typeface="Inter"/>
                <a:sym typeface="Inter"/>
              </a:rPr>
              <a:t>Air pollution in Egypt, particularly in urban centers like Cairo, presents a complex challenge due to rapid urbanization and high population density. Key contributing factors include:</a:t>
            </a:r>
          </a:p>
        </p:txBody>
      </p:sp>
      <p:sp>
        <p:nvSpPr>
          <p:cNvPr name="TextBox 8" id="8"/>
          <p:cNvSpPr txBox="true"/>
          <p:nvPr/>
        </p:nvSpPr>
        <p:spPr>
          <a:xfrm rot="0">
            <a:off x="775544" y="3030141"/>
            <a:ext cx="9825930" cy="775692"/>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272525"/>
                </a:solidFill>
                <a:latin typeface="Inter Bold"/>
                <a:ea typeface="Inter Bold"/>
                <a:cs typeface="Inter Bold"/>
                <a:sym typeface="Inter Bold"/>
              </a:rPr>
              <a:t>Traffic:</a:t>
            </a:r>
            <a:r>
              <a:rPr lang="en-US" sz="1687">
                <a:solidFill>
                  <a:srgbClr val="272525"/>
                </a:solidFill>
                <a:latin typeface="Inter"/>
                <a:ea typeface="Inter"/>
                <a:cs typeface="Inter"/>
                <a:sym typeface="Inter"/>
              </a:rPr>
              <a:t> Aging vehicles release significant emissions (nitrogen oxides, carbon monoxide, particulate matter).</a:t>
            </a:r>
          </a:p>
        </p:txBody>
      </p:sp>
      <p:sp>
        <p:nvSpPr>
          <p:cNvPr name="TextBox 9" id="9"/>
          <p:cNvSpPr txBox="true"/>
          <p:nvPr/>
        </p:nvSpPr>
        <p:spPr>
          <a:xfrm rot="0">
            <a:off x="775544" y="3816697"/>
            <a:ext cx="9825930" cy="775692"/>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272525"/>
                </a:solidFill>
                <a:latin typeface="Inter Bold"/>
                <a:ea typeface="Inter Bold"/>
                <a:cs typeface="Inter Bold"/>
                <a:sym typeface="Inter Bold"/>
              </a:rPr>
              <a:t>Industry:</a:t>
            </a:r>
            <a:r>
              <a:rPr lang="en-US" sz="1687">
                <a:solidFill>
                  <a:srgbClr val="272525"/>
                </a:solidFill>
                <a:latin typeface="Inter"/>
                <a:ea typeface="Inter"/>
                <a:cs typeface="Inter"/>
                <a:sym typeface="Inter"/>
              </a:rPr>
              <a:t> Factories (cement, textiles) discharge untreated pollutants (sulfur dioxide, heavy metals).</a:t>
            </a:r>
          </a:p>
        </p:txBody>
      </p:sp>
      <p:sp>
        <p:nvSpPr>
          <p:cNvPr name="TextBox 10" id="10"/>
          <p:cNvSpPr txBox="true"/>
          <p:nvPr/>
        </p:nvSpPr>
        <p:spPr>
          <a:xfrm rot="0">
            <a:off x="775544" y="4603254"/>
            <a:ext cx="9825930" cy="421184"/>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272525"/>
                </a:solidFill>
                <a:latin typeface="Inter Bold"/>
                <a:ea typeface="Inter Bold"/>
                <a:cs typeface="Inter Bold"/>
                <a:sym typeface="Inter Bold"/>
              </a:rPr>
              <a:t>Dust Storms:</a:t>
            </a:r>
            <a:r>
              <a:rPr lang="en-US" sz="1687">
                <a:solidFill>
                  <a:srgbClr val="272525"/>
                </a:solidFill>
                <a:latin typeface="Inter"/>
                <a:ea typeface="Inter"/>
                <a:cs typeface="Inter"/>
                <a:sym typeface="Inter"/>
              </a:rPr>
              <a:t> Seasonal Khamasin winds drastically increase airborne particulate matter.</a:t>
            </a:r>
          </a:p>
        </p:txBody>
      </p:sp>
      <p:sp>
        <p:nvSpPr>
          <p:cNvPr name="TextBox 11" id="11"/>
          <p:cNvSpPr txBox="true"/>
          <p:nvPr/>
        </p:nvSpPr>
        <p:spPr>
          <a:xfrm rot="0">
            <a:off x="775544" y="5035302"/>
            <a:ext cx="9825930" cy="775692"/>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272525"/>
                </a:solidFill>
                <a:latin typeface="Inter Bold"/>
                <a:ea typeface="Inter Bold"/>
                <a:cs typeface="Inter Bold"/>
                <a:sym typeface="Inter Bold"/>
              </a:rPr>
              <a:t>Waste Burning:</a:t>
            </a:r>
            <a:r>
              <a:rPr lang="en-US" sz="1687">
                <a:solidFill>
                  <a:srgbClr val="272525"/>
                </a:solidFill>
                <a:latin typeface="Inter"/>
                <a:ea typeface="Inter"/>
                <a:cs typeface="Inter"/>
                <a:sym typeface="Inter"/>
              </a:rPr>
              <a:t> Open burning, including the "black cloud" phenomenon, releases greenhouse gases and toxic compounds.</a:t>
            </a:r>
          </a:p>
        </p:txBody>
      </p:sp>
      <p:sp>
        <p:nvSpPr>
          <p:cNvPr name="TextBox 12" id="12"/>
          <p:cNvSpPr txBox="true"/>
          <p:nvPr/>
        </p:nvSpPr>
        <p:spPr>
          <a:xfrm rot="0">
            <a:off x="775544" y="5821859"/>
            <a:ext cx="9825930" cy="775692"/>
          </a:xfrm>
          <a:prstGeom prst="rect">
            <a:avLst/>
          </a:prstGeom>
        </p:spPr>
        <p:txBody>
          <a:bodyPr anchor="t" rtlCol="false" tIns="0" lIns="0" bIns="0" rIns="0">
            <a:spAutoFit/>
          </a:bodyPr>
          <a:lstStyle/>
          <a:p>
            <a:pPr algn="l" marL="254496" indent="-127248" lvl="1">
              <a:lnSpc>
                <a:spcPts val="2749"/>
              </a:lnSpc>
              <a:buFont typeface="Arial"/>
              <a:buChar char="•"/>
            </a:pPr>
            <a:r>
              <a:rPr lang="en-US" b="true" sz="1687">
                <a:solidFill>
                  <a:srgbClr val="272525"/>
                </a:solidFill>
                <a:latin typeface="Inter Bold"/>
                <a:ea typeface="Inter Bold"/>
                <a:cs typeface="Inter Bold"/>
                <a:sym typeface="Inter Bold"/>
              </a:rPr>
              <a:t>Energy Production:</a:t>
            </a:r>
            <a:r>
              <a:rPr lang="en-US" sz="1687">
                <a:solidFill>
                  <a:srgbClr val="272525"/>
                </a:solidFill>
                <a:latin typeface="Inter"/>
                <a:ea typeface="Inter"/>
                <a:cs typeface="Inter"/>
                <a:sym typeface="Inter"/>
              </a:rPr>
              <a:t> Fossil fuel power plants contribute to greenhouse gases and particulate matter.</a:t>
            </a:r>
          </a:p>
        </p:txBody>
      </p:sp>
      <p:sp>
        <p:nvSpPr>
          <p:cNvPr name="TextBox 13" id="13"/>
          <p:cNvSpPr txBox="true"/>
          <p:nvPr/>
        </p:nvSpPr>
        <p:spPr>
          <a:xfrm rot="0">
            <a:off x="775544" y="6730305"/>
            <a:ext cx="9825930" cy="1484709"/>
          </a:xfrm>
          <a:prstGeom prst="rect">
            <a:avLst/>
          </a:prstGeom>
        </p:spPr>
        <p:txBody>
          <a:bodyPr anchor="t" rtlCol="false" tIns="0" lIns="0" bIns="0" rIns="0">
            <a:spAutoFit/>
          </a:bodyPr>
          <a:lstStyle/>
          <a:p>
            <a:pPr algn="l">
              <a:lnSpc>
                <a:spcPts val="2749"/>
              </a:lnSpc>
            </a:pPr>
            <a:r>
              <a:rPr lang="en-US" sz="1687">
                <a:solidFill>
                  <a:srgbClr val="272525"/>
                </a:solidFill>
                <a:latin typeface="Inter"/>
                <a:ea typeface="Inter"/>
                <a:cs typeface="Inter"/>
                <a:sym typeface="Inter"/>
              </a:rPr>
              <a:t>This pollution leads to a profound public health crisis, causing a rise in respiratory and cardiovascular diseases, lung cancer, and premature deaths. Vulnerable populations, especially children, face heightened risks and cognitive development impacts. The World Health Organization estimates thousands of premature deaths annually in Egypt.</a:t>
            </a:r>
          </a:p>
        </p:txBody>
      </p:sp>
      <p:sp>
        <p:nvSpPr>
          <p:cNvPr name="TextBox 14" id="14"/>
          <p:cNvSpPr txBox="true"/>
          <p:nvPr/>
        </p:nvSpPr>
        <p:spPr>
          <a:xfrm rot="0">
            <a:off x="775544" y="8347770"/>
            <a:ext cx="9825930" cy="775692"/>
          </a:xfrm>
          <a:prstGeom prst="rect">
            <a:avLst/>
          </a:prstGeom>
        </p:spPr>
        <p:txBody>
          <a:bodyPr anchor="t" rtlCol="false" tIns="0" lIns="0" bIns="0" rIns="0">
            <a:spAutoFit/>
          </a:bodyPr>
          <a:lstStyle/>
          <a:p>
            <a:pPr algn="l">
              <a:lnSpc>
                <a:spcPts val="2749"/>
              </a:lnSpc>
            </a:pPr>
            <a:r>
              <a:rPr lang="en-US" sz="1687">
                <a:solidFill>
                  <a:srgbClr val="272525"/>
                </a:solidFill>
                <a:latin typeface="Inter"/>
                <a:ea typeface="Inter"/>
                <a:cs typeface="Inter"/>
                <a:sym typeface="Inter"/>
              </a:rPr>
              <a:t>Economically, the crisis results in high healthcare costs, lost productivity, decreased agricultural yields, and negatively impacts tourism and ecosystems.</a:t>
            </a:r>
          </a:p>
        </p:txBody>
      </p:sp>
      <p:grpSp>
        <p:nvGrpSpPr>
          <p:cNvPr name="Group 15" id="15"/>
          <p:cNvGrpSpPr>
            <a:grpSpLocks noChangeAspect="true"/>
          </p:cNvGrpSpPr>
          <p:nvPr/>
        </p:nvGrpSpPr>
        <p:grpSpPr>
          <a:xfrm rot="0">
            <a:off x="11151542" y="2238226"/>
            <a:ext cx="6370439" cy="6370439"/>
            <a:chOff x="0" y="0"/>
            <a:chExt cx="8493918" cy="8493918"/>
          </a:xfrm>
        </p:grpSpPr>
        <p:sp>
          <p:nvSpPr>
            <p:cNvPr name="Freeform 16" id="16" descr="preencoded.png"/>
            <p:cNvSpPr/>
            <p:nvPr/>
          </p:nvSpPr>
          <p:spPr>
            <a:xfrm flipH="false" flipV="false" rot="0">
              <a:off x="0" y="0"/>
              <a:ext cx="8493887" cy="8493887"/>
            </a:xfrm>
            <a:custGeom>
              <a:avLst/>
              <a:gdLst/>
              <a:ahLst/>
              <a:cxnLst/>
              <a:rect r="r" b="b" t="t" l="l"/>
              <a:pathLst>
                <a:path h="8493887" w="8493887">
                  <a:moveTo>
                    <a:pt x="0" y="0"/>
                  </a:moveTo>
                  <a:lnTo>
                    <a:pt x="8493887" y="0"/>
                  </a:lnTo>
                  <a:lnTo>
                    <a:pt x="8493887" y="8493887"/>
                  </a:lnTo>
                  <a:lnTo>
                    <a:pt x="0" y="8493887"/>
                  </a:lnTo>
                  <a:lnTo>
                    <a:pt x="0" y="0"/>
                  </a:lnTo>
                  <a:close/>
                </a:path>
              </a:pathLst>
            </a:custGeom>
            <a:blipFill>
              <a:blip r:embed="rId3"/>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709464" y="538460"/>
            <a:ext cx="10285660" cy="652611"/>
          </a:xfrm>
          <a:prstGeom prst="rect">
            <a:avLst/>
          </a:prstGeom>
        </p:spPr>
        <p:txBody>
          <a:bodyPr anchor="t" rtlCol="false" tIns="0" lIns="0" bIns="0" rIns="0">
            <a:spAutoFit/>
          </a:bodyPr>
          <a:lstStyle/>
          <a:p>
            <a:pPr algn="l">
              <a:lnSpc>
                <a:spcPts val="4937"/>
              </a:lnSpc>
            </a:pPr>
            <a:r>
              <a:rPr lang="en-US" sz="3937" b="true">
                <a:solidFill>
                  <a:srgbClr val="000000"/>
                </a:solidFill>
                <a:latin typeface="Inter Bold"/>
                <a:ea typeface="Inter Bold"/>
                <a:cs typeface="Inter Bold"/>
                <a:sym typeface="Inter Bold"/>
              </a:rPr>
              <a:t>Recent Air Quality Improvements in Egypt</a:t>
            </a:r>
          </a:p>
        </p:txBody>
      </p:sp>
      <p:sp>
        <p:nvSpPr>
          <p:cNvPr name="TextBox 7" id="7"/>
          <p:cNvSpPr txBox="true"/>
          <p:nvPr/>
        </p:nvSpPr>
        <p:spPr>
          <a:xfrm rot="0">
            <a:off x="709464" y="1539329"/>
            <a:ext cx="16869072" cy="381446"/>
          </a:xfrm>
          <a:prstGeom prst="rect">
            <a:avLst/>
          </a:prstGeom>
        </p:spPr>
        <p:txBody>
          <a:bodyPr anchor="t" rtlCol="false" tIns="0" lIns="0" bIns="0" rIns="0">
            <a:spAutoFit/>
          </a:bodyPr>
          <a:lstStyle/>
          <a:p>
            <a:pPr algn="l">
              <a:lnSpc>
                <a:spcPts val="2499"/>
              </a:lnSpc>
            </a:pPr>
            <a:r>
              <a:rPr lang="en-US" sz="1562">
                <a:solidFill>
                  <a:srgbClr val="272525"/>
                </a:solidFill>
                <a:latin typeface="Inter"/>
                <a:ea typeface="Inter"/>
                <a:cs typeface="Inter"/>
                <a:sym typeface="Inter"/>
              </a:rPr>
              <a:t>Through concerted efforts, Egypt has begun to turn the tide on air pollution. Recent governmental initiatives have yielded encouraging results:</a:t>
            </a:r>
          </a:p>
        </p:txBody>
      </p:sp>
      <p:sp>
        <p:nvSpPr>
          <p:cNvPr name="TextBox 8" id="8"/>
          <p:cNvSpPr txBox="true"/>
          <p:nvPr/>
        </p:nvSpPr>
        <p:spPr>
          <a:xfrm rot="0">
            <a:off x="709464" y="2091630"/>
            <a:ext cx="16869072" cy="381446"/>
          </a:xfrm>
          <a:prstGeom prst="rect">
            <a:avLst/>
          </a:prstGeom>
        </p:spPr>
        <p:txBody>
          <a:bodyPr anchor="t" rtlCol="false" tIns="0" lIns="0" bIns="0" rIns="0">
            <a:spAutoFit/>
          </a:bodyPr>
          <a:lstStyle/>
          <a:p>
            <a:pPr algn="l" marL="235645" indent="-117822" lvl="1">
              <a:lnSpc>
                <a:spcPts val="2499"/>
              </a:lnSpc>
              <a:buFont typeface="Arial"/>
              <a:buChar char="•"/>
            </a:pPr>
            <a:r>
              <a:rPr lang="en-US" b="true" sz="1562">
                <a:solidFill>
                  <a:srgbClr val="272525"/>
                </a:solidFill>
                <a:latin typeface="Inter Bold"/>
                <a:ea typeface="Inter Bold"/>
                <a:cs typeface="Inter Bold"/>
                <a:sym typeface="Inter Bold"/>
              </a:rPr>
              <a:t>Cleaner Fuels:</a:t>
            </a:r>
            <a:r>
              <a:rPr lang="en-US" sz="1562">
                <a:solidFill>
                  <a:srgbClr val="272525"/>
                </a:solidFill>
                <a:latin typeface="Inter"/>
                <a:ea typeface="Inter"/>
                <a:cs typeface="Inter"/>
                <a:sym typeface="Inter"/>
              </a:rPr>
              <a:t> Promotion of cleaner-burning fuels reduces harmful emissions.</a:t>
            </a:r>
          </a:p>
        </p:txBody>
      </p:sp>
      <p:sp>
        <p:nvSpPr>
          <p:cNvPr name="TextBox 9" id="9"/>
          <p:cNvSpPr txBox="true"/>
          <p:nvPr/>
        </p:nvSpPr>
        <p:spPr>
          <a:xfrm rot="0">
            <a:off x="709464" y="2486769"/>
            <a:ext cx="16869072" cy="381446"/>
          </a:xfrm>
          <a:prstGeom prst="rect">
            <a:avLst/>
          </a:prstGeom>
        </p:spPr>
        <p:txBody>
          <a:bodyPr anchor="t" rtlCol="false" tIns="0" lIns="0" bIns="0" rIns="0">
            <a:spAutoFit/>
          </a:bodyPr>
          <a:lstStyle/>
          <a:p>
            <a:pPr algn="l" marL="235645" indent="-117822" lvl="1">
              <a:lnSpc>
                <a:spcPts val="2499"/>
              </a:lnSpc>
              <a:buFont typeface="Arial"/>
              <a:buChar char="•"/>
            </a:pPr>
            <a:r>
              <a:rPr lang="en-US" b="true" sz="1562">
                <a:solidFill>
                  <a:srgbClr val="272525"/>
                </a:solidFill>
                <a:latin typeface="Inter Bold"/>
                <a:ea typeface="Inter Bold"/>
                <a:cs typeface="Inter Bold"/>
                <a:sym typeface="Inter Bold"/>
              </a:rPr>
              <a:t>Reduced Crop Burning:</a:t>
            </a:r>
            <a:r>
              <a:rPr lang="en-US" sz="1562">
                <a:solidFill>
                  <a:srgbClr val="272525"/>
                </a:solidFill>
                <a:latin typeface="Inter"/>
                <a:ea typeface="Inter"/>
                <a:cs typeface="Inter"/>
                <a:sym typeface="Inter"/>
              </a:rPr>
              <a:t> Strict regulations aim to minimize agricultural fires.</a:t>
            </a:r>
          </a:p>
        </p:txBody>
      </p:sp>
      <p:sp>
        <p:nvSpPr>
          <p:cNvPr name="TextBox 10" id="10"/>
          <p:cNvSpPr txBox="true"/>
          <p:nvPr/>
        </p:nvSpPr>
        <p:spPr>
          <a:xfrm rot="0">
            <a:off x="709464" y="2881908"/>
            <a:ext cx="16869072" cy="381446"/>
          </a:xfrm>
          <a:prstGeom prst="rect">
            <a:avLst/>
          </a:prstGeom>
        </p:spPr>
        <p:txBody>
          <a:bodyPr anchor="t" rtlCol="false" tIns="0" lIns="0" bIns="0" rIns="0">
            <a:spAutoFit/>
          </a:bodyPr>
          <a:lstStyle/>
          <a:p>
            <a:pPr algn="l" marL="235645" indent="-117822" lvl="1">
              <a:lnSpc>
                <a:spcPts val="2499"/>
              </a:lnSpc>
              <a:buFont typeface="Arial"/>
              <a:buChar char="•"/>
            </a:pPr>
            <a:r>
              <a:rPr lang="en-US" b="true" sz="1562">
                <a:solidFill>
                  <a:srgbClr val="272525"/>
                </a:solidFill>
                <a:latin typeface="Inter Bold"/>
                <a:ea typeface="Inter Bold"/>
                <a:cs typeface="Inter Bold"/>
                <a:sym typeface="Inter Bold"/>
              </a:rPr>
              <a:t>Electric Public Transport:</a:t>
            </a:r>
            <a:r>
              <a:rPr lang="en-US" sz="1562">
                <a:solidFill>
                  <a:srgbClr val="272525"/>
                </a:solidFill>
                <a:latin typeface="Inter"/>
                <a:ea typeface="Inter"/>
                <a:cs typeface="Inter"/>
                <a:sym typeface="Inter"/>
              </a:rPr>
              <a:t> Investment in sustainable transportation lessens urban pollution.</a:t>
            </a:r>
          </a:p>
        </p:txBody>
      </p:sp>
      <p:sp>
        <p:nvSpPr>
          <p:cNvPr name="TextBox 11" id="11"/>
          <p:cNvSpPr txBox="true"/>
          <p:nvPr/>
        </p:nvSpPr>
        <p:spPr>
          <a:xfrm rot="0">
            <a:off x="709464" y="3277046"/>
            <a:ext cx="16869072" cy="381446"/>
          </a:xfrm>
          <a:prstGeom prst="rect">
            <a:avLst/>
          </a:prstGeom>
        </p:spPr>
        <p:txBody>
          <a:bodyPr anchor="t" rtlCol="false" tIns="0" lIns="0" bIns="0" rIns="0">
            <a:spAutoFit/>
          </a:bodyPr>
          <a:lstStyle/>
          <a:p>
            <a:pPr algn="l" marL="235645" indent="-117822" lvl="1">
              <a:lnSpc>
                <a:spcPts val="2499"/>
              </a:lnSpc>
              <a:buFont typeface="Arial"/>
              <a:buChar char="•"/>
            </a:pPr>
            <a:r>
              <a:rPr lang="en-US" b="true" sz="1562">
                <a:solidFill>
                  <a:srgbClr val="272525"/>
                </a:solidFill>
                <a:latin typeface="Inter Bold"/>
                <a:ea typeface="Inter Bold"/>
                <a:cs typeface="Inter Bold"/>
                <a:sym typeface="Inter Bold"/>
              </a:rPr>
              <a:t>Stricter Emission Standards:</a:t>
            </a:r>
            <a:r>
              <a:rPr lang="en-US" sz="1562">
                <a:solidFill>
                  <a:srgbClr val="272525"/>
                </a:solidFill>
                <a:latin typeface="Inter"/>
                <a:ea typeface="Inter"/>
                <a:cs typeface="Inter"/>
                <a:sym typeface="Inter"/>
              </a:rPr>
              <a:t> Enforcement of higher standards for industrial and vehicular emissions.</a:t>
            </a:r>
          </a:p>
        </p:txBody>
      </p:sp>
      <p:sp>
        <p:nvSpPr>
          <p:cNvPr name="TextBox 12" id="12"/>
          <p:cNvSpPr txBox="true"/>
          <p:nvPr/>
        </p:nvSpPr>
        <p:spPr>
          <a:xfrm rot="0">
            <a:off x="709464" y="3829347"/>
            <a:ext cx="16869072" cy="381446"/>
          </a:xfrm>
          <a:prstGeom prst="rect">
            <a:avLst/>
          </a:prstGeom>
        </p:spPr>
        <p:txBody>
          <a:bodyPr anchor="t" rtlCol="false" tIns="0" lIns="0" bIns="0" rIns="0">
            <a:spAutoFit/>
          </a:bodyPr>
          <a:lstStyle/>
          <a:p>
            <a:pPr algn="l">
              <a:lnSpc>
                <a:spcPts val="2499"/>
              </a:lnSpc>
            </a:pPr>
            <a:r>
              <a:rPr lang="en-US" sz="1562">
                <a:solidFill>
                  <a:srgbClr val="272525"/>
                </a:solidFill>
                <a:latin typeface="Inter"/>
                <a:ea typeface="Inter"/>
                <a:cs typeface="Inter"/>
                <a:sym typeface="Inter"/>
              </a:rPr>
              <a:t>These measures have led to a noticeable reduction in PM2.5 levels across urban regions, with Cairo's PM2.5 concentrations decreasing by an estimated 12% in the past year.</a:t>
            </a:r>
          </a:p>
        </p:txBody>
      </p:sp>
      <p:grpSp>
        <p:nvGrpSpPr>
          <p:cNvPr name="Group 13" id="13"/>
          <p:cNvGrpSpPr>
            <a:grpSpLocks noChangeAspect="true"/>
          </p:cNvGrpSpPr>
          <p:nvPr/>
        </p:nvGrpSpPr>
        <p:grpSpPr>
          <a:xfrm rot="0">
            <a:off x="709464" y="4438799"/>
            <a:ext cx="16869072" cy="5904160"/>
            <a:chOff x="0" y="0"/>
            <a:chExt cx="22492097" cy="7872213"/>
          </a:xfrm>
        </p:grpSpPr>
        <p:sp>
          <p:nvSpPr>
            <p:cNvPr name="Freeform 14" id="14" descr="preencoded.png"/>
            <p:cNvSpPr/>
            <p:nvPr/>
          </p:nvSpPr>
          <p:spPr>
            <a:xfrm flipH="false" flipV="false" rot="0">
              <a:off x="0" y="0"/>
              <a:ext cx="22492081" cy="7872222"/>
            </a:xfrm>
            <a:custGeom>
              <a:avLst/>
              <a:gdLst/>
              <a:ahLst/>
              <a:cxnLst/>
              <a:rect r="r" b="b" t="t" l="l"/>
              <a:pathLst>
                <a:path h="7872222" w="22492081">
                  <a:moveTo>
                    <a:pt x="0" y="0"/>
                  </a:moveTo>
                  <a:lnTo>
                    <a:pt x="22492081" y="0"/>
                  </a:lnTo>
                  <a:lnTo>
                    <a:pt x="22492081" y="7872222"/>
                  </a:lnTo>
                  <a:lnTo>
                    <a:pt x="0" y="7872222"/>
                  </a:lnTo>
                  <a:lnTo>
                    <a:pt x="0" y="0"/>
                  </a:lnTo>
                  <a:close/>
                </a:path>
              </a:pathLst>
            </a:custGeom>
            <a:blipFill>
              <a:blip r:embed="rId3"/>
              <a:stretch>
                <a:fillRect l="0" t="-12" r="0" b="-12"/>
              </a:stretch>
            </a:blipFill>
          </p:spPr>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727621" y="1093886"/>
            <a:ext cx="15789027" cy="668834"/>
          </a:xfrm>
          <a:prstGeom prst="rect">
            <a:avLst/>
          </a:prstGeom>
        </p:spPr>
        <p:txBody>
          <a:bodyPr anchor="t" rtlCol="false" tIns="0" lIns="0" bIns="0" rIns="0">
            <a:spAutoFit/>
          </a:bodyPr>
          <a:lstStyle/>
          <a:p>
            <a:pPr algn="l">
              <a:lnSpc>
                <a:spcPts val="5062"/>
              </a:lnSpc>
            </a:pPr>
            <a:r>
              <a:rPr lang="en-US" sz="4062" b="true">
                <a:solidFill>
                  <a:srgbClr val="000000"/>
                </a:solidFill>
                <a:latin typeface="Inter Bold"/>
                <a:ea typeface="Inter Bold"/>
                <a:cs typeface="Inter Bold"/>
                <a:sym typeface="Inter Bold"/>
              </a:rPr>
              <a:t>Egypt's Air Quality Journey: 2024 Milestones and 2025 Vision</a:t>
            </a:r>
          </a:p>
        </p:txBody>
      </p:sp>
      <p:sp>
        <p:nvSpPr>
          <p:cNvPr name="TextBox 7" id="7"/>
          <p:cNvSpPr txBox="true"/>
          <p:nvPr/>
        </p:nvSpPr>
        <p:spPr>
          <a:xfrm rot="0">
            <a:off x="727621" y="2111871"/>
            <a:ext cx="16832759" cy="399306"/>
          </a:xfrm>
          <a:prstGeom prst="rect">
            <a:avLst/>
          </a:prstGeom>
        </p:spPr>
        <p:txBody>
          <a:bodyPr anchor="t" rtlCol="false" tIns="0" lIns="0" bIns="0" rIns="0">
            <a:spAutoFit/>
          </a:bodyPr>
          <a:lstStyle/>
          <a:p>
            <a:pPr algn="l">
              <a:lnSpc>
                <a:spcPts val="2562"/>
              </a:lnSpc>
            </a:pPr>
            <a:r>
              <a:rPr lang="en-US" sz="1625">
                <a:solidFill>
                  <a:srgbClr val="272525"/>
                </a:solidFill>
                <a:latin typeface="Inter"/>
                <a:ea typeface="Inter"/>
                <a:cs typeface="Inter"/>
                <a:sym typeface="Inter"/>
              </a:rPr>
              <a:t>Our dedicated efforts in environmental policy and advanced monitoring are yielding tangible results, setting a clear path for a healthier future.</a:t>
            </a:r>
          </a:p>
        </p:txBody>
      </p:sp>
      <p:sp>
        <p:nvSpPr>
          <p:cNvPr name="TextBox 8" id="8"/>
          <p:cNvSpPr txBox="true"/>
          <p:nvPr/>
        </p:nvSpPr>
        <p:spPr>
          <a:xfrm rot="0">
            <a:off x="727621" y="2933849"/>
            <a:ext cx="4565005" cy="408980"/>
          </a:xfrm>
          <a:prstGeom prst="rect">
            <a:avLst/>
          </a:prstGeom>
        </p:spPr>
        <p:txBody>
          <a:bodyPr anchor="t" rtlCol="false" tIns="0" lIns="0" bIns="0" rIns="0">
            <a:spAutoFit/>
          </a:bodyPr>
          <a:lstStyle/>
          <a:p>
            <a:pPr algn="l">
              <a:lnSpc>
                <a:spcPts val="3062"/>
              </a:lnSpc>
            </a:pPr>
            <a:r>
              <a:rPr lang="en-US" sz="2437" b="true">
                <a:solidFill>
                  <a:srgbClr val="000000"/>
                </a:solidFill>
                <a:latin typeface="Inter Bold"/>
                <a:ea typeface="Inter Bold"/>
                <a:cs typeface="Inter Bold"/>
                <a:sym typeface="Inter Bold"/>
              </a:rPr>
              <a:t>2024: Demonstrable Progress</a:t>
            </a:r>
          </a:p>
        </p:txBody>
      </p:sp>
      <p:sp>
        <p:nvSpPr>
          <p:cNvPr name="TextBox 9" id="9"/>
          <p:cNvSpPr txBox="true"/>
          <p:nvPr/>
        </p:nvSpPr>
        <p:spPr>
          <a:xfrm rot="0">
            <a:off x="727621" y="3484066"/>
            <a:ext cx="8162776" cy="1064567"/>
          </a:xfrm>
          <a:prstGeom prst="rect">
            <a:avLst/>
          </a:prstGeom>
        </p:spPr>
        <p:txBody>
          <a:bodyPr anchor="t" rtlCol="false" tIns="0" lIns="0" bIns="0" rIns="0">
            <a:spAutoFit/>
          </a:bodyPr>
          <a:lstStyle/>
          <a:p>
            <a:pPr algn="l">
              <a:lnSpc>
                <a:spcPts val="2562"/>
              </a:lnSpc>
            </a:pPr>
            <a:r>
              <a:rPr lang="en-US" sz="1625">
                <a:solidFill>
                  <a:srgbClr val="272525"/>
                </a:solidFill>
                <a:latin typeface="Inter"/>
                <a:ea typeface="Inter"/>
                <a:cs typeface="Inter"/>
                <a:sym typeface="Inter"/>
              </a:rPr>
              <a:t>Building on previous initiatives, 2024 data reveals significant strides in mitigating air pollution. Our AI-powered monitoring system has been instrumental in providing real-time, granular insights, confirming the effectiveness of implemented policies.</a:t>
            </a:r>
          </a:p>
        </p:txBody>
      </p:sp>
      <p:sp>
        <p:nvSpPr>
          <p:cNvPr name="TextBox 10" id="10"/>
          <p:cNvSpPr txBox="true"/>
          <p:nvPr/>
        </p:nvSpPr>
        <p:spPr>
          <a:xfrm rot="0">
            <a:off x="727621" y="4669036"/>
            <a:ext cx="8162776" cy="1064568"/>
          </a:xfrm>
          <a:prstGeom prst="rect">
            <a:avLst/>
          </a:prstGeom>
        </p:spPr>
        <p:txBody>
          <a:bodyPr anchor="t" rtlCol="false" tIns="0" lIns="0" bIns="0" rIns="0">
            <a:spAutoFit/>
          </a:bodyPr>
          <a:lstStyle/>
          <a:p>
            <a:pPr algn="l" marL="245070" indent="-122535" lvl="1">
              <a:lnSpc>
                <a:spcPts val="2562"/>
              </a:lnSpc>
              <a:buFont typeface="Arial"/>
              <a:buChar char="•"/>
            </a:pPr>
            <a:r>
              <a:rPr lang="en-US" b="true" sz="1625">
                <a:solidFill>
                  <a:srgbClr val="272525"/>
                </a:solidFill>
                <a:latin typeface="Inter Bold"/>
                <a:ea typeface="Inter Bold"/>
                <a:cs typeface="Inter Bold"/>
                <a:sym typeface="Inter Bold"/>
              </a:rPr>
              <a:t>PM2.5 Levels in Cairo:</a:t>
            </a:r>
            <a:r>
              <a:rPr lang="en-US" sz="1625">
                <a:solidFill>
                  <a:srgbClr val="272525"/>
                </a:solidFill>
                <a:latin typeface="Inter"/>
                <a:ea typeface="Inter"/>
                <a:cs typeface="Inter"/>
                <a:sym typeface="Inter"/>
              </a:rPr>
              <a:t> A notable reduction to </a:t>
            </a:r>
            <a:r>
              <a:rPr lang="en-US" b="true" sz="1625">
                <a:solidFill>
                  <a:srgbClr val="272525"/>
                </a:solidFill>
                <a:latin typeface="Inter Bold"/>
                <a:ea typeface="Inter Bold"/>
                <a:cs typeface="Inter Bold"/>
                <a:sym typeface="Inter Bold"/>
              </a:rPr>
              <a:t>37 µg/m³</a:t>
            </a:r>
            <a:r>
              <a:rPr lang="en-US" sz="1625">
                <a:solidFill>
                  <a:srgbClr val="272525"/>
                </a:solidFill>
                <a:latin typeface="Inter"/>
                <a:ea typeface="Inter"/>
                <a:cs typeface="Inter"/>
                <a:sym typeface="Inter"/>
              </a:rPr>
              <a:t>, reflecting a </a:t>
            </a:r>
            <a:r>
              <a:rPr lang="en-US" b="true" sz="1625">
                <a:solidFill>
                  <a:srgbClr val="272525"/>
                </a:solidFill>
                <a:latin typeface="Inter Bold"/>
                <a:ea typeface="Inter Bold"/>
                <a:cs typeface="Inter Bold"/>
                <a:sym typeface="Inter Bold"/>
              </a:rPr>
              <a:t>12% decrease</a:t>
            </a:r>
            <a:r>
              <a:rPr lang="en-US" sz="1625">
                <a:solidFill>
                  <a:srgbClr val="272525"/>
                </a:solidFill>
                <a:latin typeface="Inter"/>
                <a:ea typeface="Inter"/>
                <a:cs typeface="Inter"/>
                <a:sym typeface="Inter"/>
              </a:rPr>
              <a:t> from 2023 levels (42 µg/m³). This surpasses initial targets, moving us closer to WHO interim guidelines.</a:t>
            </a:r>
          </a:p>
        </p:txBody>
      </p:sp>
      <p:sp>
        <p:nvSpPr>
          <p:cNvPr name="TextBox 11" id="11"/>
          <p:cNvSpPr txBox="true"/>
          <p:nvPr/>
        </p:nvSpPr>
        <p:spPr>
          <a:xfrm rot="0">
            <a:off x="727621" y="5739556"/>
            <a:ext cx="8162776" cy="1397199"/>
          </a:xfrm>
          <a:prstGeom prst="rect">
            <a:avLst/>
          </a:prstGeom>
        </p:spPr>
        <p:txBody>
          <a:bodyPr anchor="t" rtlCol="false" tIns="0" lIns="0" bIns="0" rIns="0">
            <a:spAutoFit/>
          </a:bodyPr>
          <a:lstStyle/>
          <a:p>
            <a:pPr algn="l" marL="245070" indent="-122535" lvl="1">
              <a:lnSpc>
                <a:spcPts val="2562"/>
              </a:lnSpc>
              <a:buFont typeface="Arial"/>
              <a:buChar char="•"/>
            </a:pPr>
            <a:r>
              <a:rPr lang="en-US" b="true" sz="1625">
                <a:solidFill>
                  <a:srgbClr val="272525"/>
                </a:solidFill>
                <a:latin typeface="Inter Bold"/>
                <a:ea typeface="Inter Bold"/>
                <a:cs typeface="Inter Bold"/>
                <a:sym typeface="Inter Bold"/>
              </a:rPr>
              <a:t>Improved AQI Metrics:</a:t>
            </a:r>
            <a:r>
              <a:rPr lang="en-US" sz="1625">
                <a:solidFill>
                  <a:srgbClr val="272525"/>
                </a:solidFill>
                <a:latin typeface="Inter"/>
                <a:ea typeface="Inter"/>
                <a:cs typeface="Inter"/>
                <a:sym typeface="Inter"/>
              </a:rPr>
              <a:t> The number of "hazardous" Air Quality Index (AQI) days in Cairo has seen a significant drop from an average of </a:t>
            </a:r>
            <a:r>
              <a:rPr lang="en-US" b="true" sz="1625">
                <a:solidFill>
                  <a:srgbClr val="272525"/>
                </a:solidFill>
                <a:latin typeface="Inter Bold"/>
                <a:ea typeface="Inter Bold"/>
                <a:cs typeface="Inter Bold"/>
                <a:sym typeface="Inter Bold"/>
              </a:rPr>
              <a:t>225 to 190 days annually</a:t>
            </a:r>
            <a:r>
              <a:rPr lang="en-US" sz="1625">
                <a:solidFill>
                  <a:srgbClr val="272525"/>
                </a:solidFill>
                <a:latin typeface="Inter"/>
                <a:ea typeface="Inter"/>
                <a:cs typeface="Inter"/>
                <a:sym typeface="Inter"/>
              </a:rPr>
              <a:t>. Our AI system's predictive analytics have helped pinpoint high-risk zones, allowing for targeted interventions.</a:t>
            </a:r>
          </a:p>
        </p:txBody>
      </p:sp>
      <p:sp>
        <p:nvSpPr>
          <p:cNvPr name="TextBox 12" id="12"/>
          <p:cNvSpPr txBox="true"/>
          <p:nvPr/>
        </p:nvSpPr>
        <p:spPr>
          <a:xfrm rot="0">
            <a:off x="727621" y="7257157"/>
            <a:ext cx="8162776" cy="731936"/>
          </a:xfrm>
          <a:prstGeom prst="rect">
            <a:avLst/>
          </a:prstGeom>
        </p:spPr>
        <p:txBody>
          <a:bodyPr anchor="t" rtlCol="false" tIns="0" lIns="0" bIns="0" rIns="0">
            <a:spAutoFit/>
          </a:bodyPr>
          <a:lstStyle/>
          <a:p>
            <a:pPr algn="l">
              <a:lnSpc>
                <a:spcPts val="2562"/>
              </a:lnSpc>
            </a:pPr>
            <a:r>
              <a:rPr lang="en-US" sz="1625">
                <a:solidFill>
                  <a:srgbClr val="272525"/>
                </a:solidFill>
                <a:latin typeface="Inter"/>
                <a:ea typeface="Inter"/>
                <a:cs typeface="Inter"/>
                <a:sym typeface="Inter"/>
              </a:rPr>
              <a:t>These improvements underscore the immediate positive impact of our integrated environmental strategies and the precision offered by AI analytics.</a:t>
            </a:r>
          </a:p>
        </p:txBody>
      </p:sp>
      <p:sp>
        <p:nvSpPr>
          <p:cNvPr name="TextBox 13" id="13"/>
          <p:cNvSpPr txBox="true"/>
          <p:nvPr/>
        </p:nvSpPr>
        <p:spPr>
          <a:xfrm rot="0">
            <a:off x="9407129" y="2933849"/>
            <a:ext cx="7661821" cy="408980"/>
          </a:xfrm>
          <a:prstGeom prst="rect">
            <a:avLst/>
          </a:prstGeom>
        </p:spPr>
        <p:txBody>
          <a:bodyPr anchor="t" rtlCol="false" tIns="0" lIns="0" bIns="0" rIns="0">
            <a:spAutoFit/>
          </a:bodyPr>
          <a:lstStyle/>
          <a:p>
            <a:pPr algn="l">
              <a:lnSpc>
                <a:spcPts val="3062"/>
              </a:lnSpc>
            </a:pPr>
            <a:r>
              <a:rPr lang="en-US" sz="2437" b="true">
                <a:solidFill>
                  <a:srgbClr val="000000"/>
                </a:solidFill>
                <a:latin typeface="Inter Bold"/>
                <a:ea typeface="Inter Bold"/>
                <a:cs typeface="Inter Bold"/>
                <a:sym typeface="Inter Bold"/>
              </a:rPr>
              <a:t>2025: Ambitious Projections &amp; AI-Driven Foresight</a:t>
            </a:r>
          </a:p>
        </p:txBody>
      </p:sp>
      <p:sp>
        <p:nvSpPr>
          <p:cNvPr name="TextBox 14" id="14"/>
          <p:cNvSpPr txBox="true"/>
          <p:nvPr/>
        </p:nvSpPr>
        <p:spPr>
          <a:xfrm rot="0">
            <a:off x="9407129" y="3484066"/>
            <a:ext cx="8162776" cy="1064567"/>
          </a:xfrm>
          <a:prstGeom prst="rect">
            <a:avLst/>
          </a:prstGeom>
        </p:spPr>
        <p:txBody>
          <a:bodyPr anchor="t" rtlCol="false" tIns="0" lIns="0" bIns="0" rIns="0">
            <a:spAutoFit/>
          </a:bodyPr>
          <a:lstStyle/>
          <a:p>
            <a:pPr algn="l">
              <a:lnSpc>
                <a:spcPts val="2562"/>
              </a:lnSpc>
            </a:pPr>
            <a:r>
              <a:rPr lang="en-US" sz="1625">
                <a:solidFill>
                  <a:srgbClr val="272525"/>
                </a:solidFill>
                <a:latin typeface="Inter"/>
                <a:ea typeface="Inter"/>
                <a:cs typeface="Inter"/>
                <a:sym typeface="Inter"/>
              </a:rPr>
              <a:t>Leveraging the robust data from our AI monitoring system, we project accelerated improvements for 2025. Our commitment to green policies, coupled with AI-driven optimization, promises a cleaner urban environment.</a:t>
            </a:r>
          </a:p>
        </p:txBody>
      </p:sp>
      <p:sp>
        <p:nvSpPr>
          <p:cNvPr name="TextBox 15" id="15"/>
          <p:cNvSpPr txBox="true"/>
          <p:nvPr/>
        </p:nvSpPr>
        <p:spPr>
          <a:xfrm rot="0">
            <a:off x="9407129" y="4669036"/>
            <a:ext cx="8162776" cy="1397199"/>
          </a:xfrm>
          <a:prstGeom prst="rect">
            <a:avLst/>
          </a:prstGeom>
        </p:spPr>
        <p:txBody>
          <a:bodyPr anchor="t" rtlCol="false" tIns="0" lIns="0" bIns="0" rIns="0">
            <a:spAutoFit/>
          </a:bodyPr>
          <a:lstStyle/>
          <a:p>
            <a:pPr algn="l" marL="245070" indent="-122535" lvl="1">
              <a:lnSpc>
                <a:spcPts val="2562"/>
              </a:lnSpc>
              <a:buFont typeface="Arial"/>
              <a:buChar char="•"/>
            </a:pPr>
            <a:r>
              <a:rPr lang="en-US" b="true" sz="1625">
                <a:solidFill>
                  <a:srgbClr val="272525"/>
                </a:solidFill>
                <a:latin typeface="Inter Bold"/>
                <a:ea typeface="Inter Bold"/>
                <a:cs typeface="Inter Bold"/>
                <a:sym typeface="Inter Bold"/>
              </a:rPr>
              <a:t>Further PM2.5 Reduction:</a:t>
            </a:r>
            <a:r>
              <a:rPr lang="en-US" sz="1625">
                <a:solidFill>
                  <a:srgbClr val="272525"/>
                </a:solidFill>
                <a:latin typeface="Inter"/>
                <a:ea typeface="Inter"/>
                <a:cs typeface="Inter"/>
                <a:sym typeface="Inter"/>
              </a:rPr>
              <a:t> We anticipate an additional </a:t>
            </a:r>
            <a:r>
              <a:rPr lang="en-US" b="true" sz="1625">
                <a:solidFill>
                  <a:srgbClr val="272525"/>
                </a:solidFill>
                <a:latin typeface="Inter Bold"/>
                <a:ea typeface="Inter Bold"/>
                <a:cs typeface="Inter Bold"/>
                <a:sym typeface="Inter Bold"/>
              </a:rPr>
              <a:t>5-7% decrease</a:t>
            </a:r>
            <a:r>
              <a:rPr lang="en-US" sz="1625">
                <a:solidFill>
                  <a:srgbClr val="272525"/>
                </a:solidFill>
                <a:latin typeface="Inter"/>
                <a:ea typeface="Inter"/>
                <a:cs typeface="Inter"/>
                <a:sym typeface="Inter"/>
              </a:rPr>
              <a:t> in average PM2.5 concentrations across major urban centers, pushing levels towards the </a:t>
            </a:r>
            <a:r>
              <a:rPr lang="en-US" b="true" sz="1625">
                <a:solidFill>
                  <a:srgbClr val="272525"/>
                </a:solidFill>
                <a:latin typeface="Inter Bold"/>
                <a:ea typeface="Inter Bold"/>
                <a:cs typeface="Inter Bold"/>
                <a:sym typeface="Inter Bold"/>
              </a:rPr>
              <a:t>30-32 µg/m³</a:t>
            </a:r>
            <a:r>
              <a:rPr lang="en-US" sz="1625">
                <a:solidFill>
                  <a:srgbClr val="272525"/>
                </a:solidFill>
                <a:latin typeface="Inter"/>
                <a:ea typeface="Inter"/>
                <a:cs typeface="Inter"/>
                <a:sym typeface="Inter"/>
              </a:rPr>
              <a:t> range. This will be primarily driven by the full implementation of new industrial emission caps and renewable energy projects.</a:t>
            </a:r>
          </a:p>
        </p:txBody>
      </p:sp>
      <p:sp>
        <p:nvSpPr>
          <p:cNvPr name="TextBox 16" id="16"/>
          <p:cNvSpPr txBox="true"/>
          <p:nvPr/>
        </p:nvSpPr>
        <p:spPr>
          <a:xfrm rot="0">
            <a:off x="9407129" y="6072187"/>
            <a:ext cx="8162776" cy="1729829"/>
          </a:xfrm>
          <a:prstGeom prst="rect">
            <a:avLst/>
          </a:prstGeom>
        </p:spPr>
        <p:txBody>
          <a:bodyPr anchor="t" rtlCol="false" tIns="0" lIns="0" bIns="0" rIns="0">
            <a:spAutoFit/>
          </a:bodyPr>
          <a:lstStyle/>
          <a:p>
            <a:pPr algn="l" marL="245070" indent="-122535" lvl="1">
              <a:lnSpc>
                <a:spcPts val="2562"/>
              </a:lnSpc>
              <a:buFont typeface="Arial"/>
              <a:buChar char="•"/>
            </a:pPr>
            <a:r>
              <a:rPr lang="en-US" b="true" sz="1625">
                <a:solidFill>
                  <a:srgbClr val="272525"/>
                </a:solidFill>
                <a:latin typeface="Inter Bold"/>
                <a:ea typeface="Inter Bold"/>
                <a:cs typeface="Inter Bold"/>
                <a:sym typeface="Inter Bold"/>
              </a:rPr>
              <a:t>Enhanced AQI &amp; Public Health:</a:t>
            </a:r>
            <a:r>
              <a:rPr lang="en-US" sz="1625">
                <a:solidFill>
                  <a:srgbClr val="272525"/>
                </a:solidFill>
                <a:latin typeface="Inter"/>
                <a:ea typeface="Inter"/>
                <a:cs typeface="Inter"/>
                <a:sym typeface="Inter"/>
              </a:rPr>
              <a:t> Targeted interventions, informed by our AI system's scenario modeling, aim to reduce "hazardous" AQI days by an additional </a:t>
            </a:r>
            <a:r>
              <a:rPr lang="en-US" b="true" sz="1625">
                <a:solidFill>
                  <a:srgbClr val="272525"/>
                </a:solidFill>
                <a:latin typeface="Inter Bold"/>
                <a:ea typeface="Inter Bold"/>
                <a:cs typeface="Inter Bold"/>
                <a:sym typeface="Inter Bold"/>
              </a:rPr>
              <a:t>15%</a:t>
            </a:r>
            <a:r>
              <a:rPr lang="en-US" sz="1625">
                <a:solidFill>
                  <a:srgbClr val="272525"/>
                </a:solidFill>
                <a:latin typeface="Inter"/>
                <a:ea typeface="Inter"/>
                <a:cs typeface="Inter"/>
                <a:sym typeface="Inter"/>
              </a:rPr>
              <a:t>. This includes the widespread adoption of Euro 6 emission standards for vehicles and a substantial increase in electric public transport infrastructure.</a:t>
            </a:r>
          </a:p>
        </p:txBody>
      </p:sp>
      <p:sp>
        <p:nvSpPr>
          <p:cNvPr name="TextBox 17" id="17"/>
          <p:cNvSpPr txBox="true"/>
          <p:nvPr/>
        </p:nvSpPr>
        <p:spPr>
          <a:xfrm rot="0">
            <a:off x="9407129" y="7922419"/>
            <a:ext cx="8162776" cy="1064568"/>
          </a:xfrm>
          <a:prstGeom prst="rect">
            <a:avLst/>
          </a:prstGeom>
        </p:spPr>
        <p:txBody>
          <a:bodyPr anchor="t" rtlCol="false" tIns="0" lIns="0" bIns="0" rIns="0">
            <a:spAutoFit/>
          </a:bodyPr>
          <a:lstStyle/>
          <a:p>
            <a:pPr algn="l">
              <a:lnSpc>
                <a:spcPts val="2562"/>
              </a:lnSpc>
            </a:pPr>
            <a:r>
              <a:rPr lang="en-US" sz="1625">
                <a:solidFill>
                  <a:srgbClr val="272525"/>
                </a:solidFill>
                <a:latin typeface="Inter"/>
                <a:ea typeface="Inter"/>
                <a:cs typeface="Inter"/>
                <a:sym typeface="Inter"/>
              </a:rPr>
              <a:t>The trajectory, guided by our comprehensive AI monitoring platform, points towards a healthier, more sustainable Egypt, with significant improvements in respiratory health and overall quality of life.</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sp>
        <p:nvSpPr>
          <p:cNvPr name="TextBox 6" id="6"/>
          <p:cNvSpPr txBox="true"/>
          <p:nvPr/>
        </p:nvSpPr>
        <p:spPr>
          <a:xfrm rot="0">
            <a:off x="882402" y="737444"/>
            <a:ext cx="13557051" cy="816620"/>
          </a:xfrm>
          <a:prstGeom prst="rect">
            <a:avLst/>
          </a:prstGeom>
        </p:spPr>
        <p:txBody>
          <a:bodyPr anchor="t" rtlCol="false" tIns="0" lIns="0" bIns="0" rIns="0">
            <a:spAutoFit/>
          </a:bodyPr>
          <a:lstStyle/>
          <a:p>
            <a:pPr algn="l">
              <a:lnSpc>
                <a:spcPts val="6187"/>
              </a:lnSpc>
            </a:pPr>
            <a:r>
              <a:rPr lang="en-US" sz="4937" b="true">
                <a:solidFill>
                  <a:srgbClr val="000000"/>
                </a:solidFill>
                <a:latin typeface="Inter Bold"/>
                <a:ea typeface="Inter Bold"/>
                <a:cs typeface="Inter Bold"/>
                <a:sym typeface="Inter Bold"/>
              </a:rPr>
              <a:t>Egypt's Vision for Environmental Excellence</a:t>
            </a:r>
          </a:p>
        </p:txBody>
      </p:sp>
      <p:sp>
        <p:nvSpPr>
          <p:cNvPr name="TextBox 7" id="7"/>
          <p:cNvSpPr txBox="true"/>
          <p:nvPr/>
        </p:nvSpPr>
        <p:spPr>
          <a:xfrm rot="0">
            <a:off x="882402" y="1846510"/>
            <a:ext cx="16523196" cy="892374"/>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Egypt is committed to a sustainable future, embedding ambitious environmental goals within its national Vision 2030. Our strategy leverages advanced technology, policy reform, and community engagement to foster a healthier, greener nation for generations to come.</a:t>
            </a:r>
          </a:p>
        </p:txBody>
      </p:sp>
      <p:grpSp>
        <p:nvGrpSpPr>
          <p:cNvPr name="Group 8" id="8"/>
          <p:cNvGrpSpPr/>
          <p:nvPr/>
        </p:nvGrpSpPr>
        <p:grpSpPr>
          <a:xfrm rot="0">
            <a:off x="868115" y="3008262"/>
            <a:ext cx="8164116" cy="3151734"/>
            <a:chOff x="0" y="0"/>
            <a:chExt cx="10885488" cy="4202312"/>
          </a:xfrm>
        </p:grpSpPr>
        <p:sp>
          <p:nvSpPr>
            <p:cNvPr name="Freeform 9" id="9"/>
            <p:cNvSpPr/>
            <p:nvPr/>
          </p:nvSpPr>
          <p:spPr>
            <a:xfrm flipH="false" flipV="false" rot="0">
              <a:off x="19050" y="19050"/>
              <a:ext cx="10847324" cy="4164203"/>
            </a:xfrm>
            <a:custGeom>
              <a:avLst/>
              <a:gdLst/>
              <a:ahLst/>
              <a:cxnLst/>
              <a:rect r="r" b="b" t="t" l="l"/>
              <a:pathLst>
                <a:path h="4164203" w="10847324">
                  <a:moveTo>
                    <a:pt x="0" y="182880"/>
                  </a:moveTo>
                  <a:cubicBezTo>
                    <a:pt x="0" y="81915"/>
                    <a:pt x="82296" y="0"/>
                    <a:pt x="183896" y="0"/>
                  </a:cubicBezTo>
                  <a:lnTo>
                    <a:pt x="10663428" y="0"/>
                  </a:lnTo>
                  <a:cubicBezTo>
                    <a:pt x="10765028" y="0"/>
                    <a:pt x="10847324" y="81915"/>
                    <a:pt x="10847324" y="182880"/>
                  </a:cubicBezTo>
                  <a:lnTo>
                    <a:pt x="10847324" y="3981323"/>
                  </a:lnTo>
                  <a:cubicBezTo>
                    <a:pt x="10847324" y="4082288"/>
                    <a:pt x="10765028" y="4164203"/>
                    <a:pt x="10663428" y="4164203"/>
                  </a:cubicBezTo>
                  <a:lnTo>
                    <a:pt x="183896" y="4164203"/>
                  </a:lnTo>
                  <a:cubicBezTo>
                    <a:pt x="82296" y="4164203"/>
                    <a:pt x="0" y="4082288"/>
                    <a:pt x="0" y="3981323"/>
                  </a:cubicBezTo>
                  <a:close/>
                </a:path>
              </a:pathLst>
            </a:custGeom>
            <a:solidFill>
              <a:srgbClr val="FFFFFF"/>
            </a:solidFill>
            <a:ln w="12700">
              <a:solidFill>
                <a:srgbClr val="000000"/>
              </a:solidFill>
            </a:ln>
          </p:spPr>
        </p:sp>
        <p:sp>
          <p:nvSpPr>
            <p:cNvPr name="Freeform 10" id="10"/>
            <p:cNvSpPr/>
            <p:nvPr/>
          </p:nvSpPr>
          <p:spPr>
            <a:xfrm flipH="false" flipV="false" rot="0">
              <a:off x="0" y="0"/>
              <a:ext cx="10885424" cy="4202303"/>
            </a:xfrm>
            <a:custGeom>
              <a:avLst/>
              <a:gdLst/>
              <a:ahLst/>
              <a:cxnLst/>
              <a:rect r="r" b="b" t="t" l="l"/>
              <a:pathLst>
                <a:path h="4202303" w="10885424">
                  <a:moveTo>
                    <a:pt x="0" y="201930"/>
                  </a:moveTo>
                  <a:cubicBezTo>
                    <a:pt x="0" y="90297"/>
                    <a:pt x="90932" y="0"/>
                    <a:pt x="202946" y="0"/>
                  </a:cubicBezTo>
                  <a:lnTo>
                    <a:pt x="10682478" y="0"/>
                  </a:lnTo>
                  <a:lnTo>
                    <a:pt x="10682478" y="19050"/>
                  </a:lnTo>
                  <a:lnTo>
                    <a:pt x="10682478" y="0"/>
                  </a:lnTo>
                  <a:cubicBezTo>
                    <a:pt x="10794492" y="0"/>
                    <a:pt x="10885424" y="90297"/>
                    <a:pt x="10885424" y="201930"/>
                  </a:cubicBezTo>
                  <a:lnTo>
                    <a:pt x="10866374" y="201930"/>
                  </a:lnTo>
                  <a:lnTo>
                    <a:pt x="10885424" y="201930"/>
                  </a:lnTo>
                  <a:lnTo>
                    <a:pt x="10885424" y="4000373"/>
                  </a:lnTo>
                  <a:lnTo>
                    <a:pt x="10866374" y="4000373"/>
                  </a:lnTo>
                  <a:lnTo>
                    <a:pt x="10885424" y="4000373"/>
                  </a:lnTo>
                  <a:cubicBezTo>
                    <a:pt x="10885424" y="4112006"/>
                    <a:pt x="10794492" y="4202303"/>
                    <a:pt x="10682478" y="4202303"/>
                  </a:cubicBezTo>
                  <a:lnTo>
                    <a:pt x="10682478" y="4183253"/>
                  </a:lnTo>
                  <a:lnTo>
                    <a:pt x="10682478" y="4202303"/>
                  </a:lnTo>
                  <a:lnTo>
                    <a:pt x="202946" y="4202303"/>
                  </a:lnTo>
                  <a:lnTo>
                    <a:pt x="202946" y="4183253"/>
                  </a:lnTo>
                  <a:lnTo>
                    <a:pt x="202946" y="4202303"/>
                  </a:lnTo>
                  <a:cubicBezTo>
                    <a:pt x="90932" y="4202303"/>
                    <a:pt x="0" y="4112006"/>
                    <a:pt x="0" y="4000373"/>
                  </a:cubicBezTo>
                  <a:lnTo>
                    <a:pt x="0" y="201930"/>
                  </a:lnTo>
                  <a:lnTo>
                    <a:pt x="19050" y="201930"/>
                  </a:lnTo>
                  <a:lnTo>
                    <a:pt x="0" y="201930"/>
                  </a:lnTo>
                  <a:moveTo>
                    <a:pt x="38100" y="201930"/>
                  </a:moveTo>
                  <a:lnTo>
                    <a:pt x="38100" y="4000373"/>
                  </a:lnTo>
                  <a:lnTo>
                    <a:pt x="19050" y="4000373"/>
                  </a:lnTo>
                  <a:lnTo>
                    <a:pt x="38100" y="4000373"/>
                  </a:lnTo>
                  <a:cubicBezTo>
                    <a:pt x="38100" y="4090797"/>
                    <a:pt x="111760" y="4164203"/>
                    <a:pt x="202946" y="4164203"/>
                  </a:cubicBezTo>
                  <a:lnTo>
                    <a:pt x="10682478" y="4164203"/>
                  </a:lnTo>
                  <a:cubicBezTo>
                    <a:pt x="10773664" y="4164203"/>
                    <a:pt x="10847324" y="4090797"/>
                    <a:pt x="10847324" y="4000373"/>
                  </a:cubicBezTo>
                  <a:lnTo>
                    <a:pt x="10847324" y="201930"/>
                  </a:lnTo>
                  <a:cubicBezTo>
                    <a:pt x="10847324" y="111506"/>
                    <a:pt x="10773664" y="38100"/>
                    <a:pt x="10682478"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sp>
      </p:grpSp>
      <p:grpSp>
        <p:nvGrpSpPr>
          <p:cNvPr name="Group 11" id="11"/>
          <p:cNvGrpSpPr/>
          <p:nvPr/>
        </p:nvGrpSpPr>
        <p:grpSpPr>
          <a:xfrm rot="0">
            <a:off x="853828" y="3022550"/>
            <a:ext cx="114300" cy="3123159"/>
            <a:chOff x="0" y="0"/>
            <a:chExt cx="152400" cy="4164212"/>
          </a:xfrm>
        </p:grpSpPr>
        <p:sp>
          <p:nvSpPr>
            <p:cNvPr name="Freeform 12" id="12"/>
            <p:cNvSpPr/>
            <p:nvPr/>
          </p:nvSpPr>
          <p:spPr>
            <a:xfrm flipH="false" flipV="false" rot="0">
              <a:off x="0" y="0"/>
              <a:ext cx="152400" cy="4164203"/>
            </a:xfrm>
            <a:custGeom>
              <a:avLst/>
              <a:gdLst/>
              <a:ahLst/>
              <a:cxnLst/>
              <a:rect r="r" b="b" t="t" l="l"/>
              <a:pathLst>
                <a:path h="4164203" w="152400">
                  <a:moveTo>
                    <a:pt x="0" y="76200"/>
                  </a:moveTo>
                  <a:cubicBezTo>
                    <a:pt x="0" y="34163"/>
                    <a:pt x="34163" y="0"/>
                    <a:pt x="76200" y="0"/>
                  </a:cubicBezTo>
                  <a:cubicBezTo>
                    <a:pt x="118237" y="0"/>
                    <a:pt x="152400" y="34163"/>
                    <a:pt x="152400" y="76200"/>
                  </a:cubicBezTo>
                  <a:lnTo>
                    <a:pt x="152400" y="4088003"/>
                  </a:lnTo>
                  <a:cubicBezTo>
                    <a:pt x="152400" y="4130040"/>
                    <a:pt x="118237" y="4164203"/>
                    <a:pt x="76200" y="4164203"/>
                  </a:cubicBezTo>
                  <a:cubicBezTo>
                    <a:pt x="34163" y="4164203"/>
                    <a:pt x="0" y="4130040"/>
                    <a:pt x="0" y="4088003"/>
                  </a:cubicBezTo>
                  <a:close/>
                </a:path>
              </a:pathLst>
            </a:custGeom>
            <a:solidFill>
              <a:srgbClr val="4950BC"/>
            </a:solidFill>
            <a:ln w="12700">
              <a:solidFill>
                <a:srgbClr val="000000"/>
              </a:solidFill>
            </a:ln>
          </p:spPr>
        </p:sp>
      </p:grpSp>
      <p:sp>
        <p:nvSpPr>
          <p:cNvPr name="TextBox 13" id="13"/>
          <p:cNvSpPr txBox="true"/>
          <p:nvPr/>
        </p:nvSpPr>
        <p:spPr>
          <a:xfrm rot="0">
            <a:off x="1248816" y="3284190"/>
            <a:ext cx="6168032" cy="412997"/>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Vision 2030 &amp; Sustainable Development</a:t>
            </a:r>
          </a:p>
        </p:txBody>
      </p:sp>
      <p:sp>
        <p:nvSpPr>
          <p:cNvPr name="TextBox 14" id="14"/>
          <p:cNvSpPr txBox="true"/>
          <p:nvPr/>
        </p:nvSpPr>
        <p:spPr>
          <a:xfrm rot="0">
            <a:off x="1248816" y="3762673"/>
            <a:ext cx="7488436" cy="1699023"/>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Our long-term environmental roadmap is guided by Egypt's Vision 2030, targeting sustainable resource management, biodiversity conservation, and robust climate action, ensuring ecological balance and prosperity for future generations.</a:t>
            </a:r>
          </a:p>
        </p:txBody>
      </p:sp>
      <p:grpSp>
        <p:nvGrpSpPr>
          <p:cNvPr name="Group 15" id="15"/>
          <p:cNvGrpSpPr/>
          <p:nvPr/>
        </p:nvGrpSpPr>
        <p:grpSpPr>
          <a:xfrm rot="0">
            <a:off x="9255770" y="3008262"/>
            <a:ext cx="8164116" cy="3151734"/>
            <a:chOff x="0" y="0"/>
            <a:chExt cx="10885488" cy="4202312"/>
          </a:xfrm>
        </p:grpSpPr>
        <p:sp>
          <p:nvSpPr>
            <p:cNvPr name="Freeform 16" id="16"/>
            <p:cNvSpPr/>
            <p:nvPr/>
          </p:nvSpPr>
          <p:spPr>
            <a:xfrm flipH="false" flipV="false" rot="0">
              <a:off x="19050" y="19050"/>
              <a:ext cx="10847324" cy="4164203"/>
            </a:xfrm>
            <a:custGeom>
              <a:avLst/>
              <a:gdLst/>
              <a:ahLst/>
              <a:cxnLst/>
              <a:rect r="r" b="b" t="t" l="l"/>
              <a:pathLst>
                <a:path h="4164203" w="10847324">
                  <a:moveTo>
                    <a:pt x="0" y="182880"/>
                  </a:moveTo>
                  <a:cubicBezTo>
                    <a:pt x="0" y="81915"/>
                    <a:pt x="82296" y="0"/>
                    <a:pt x="183896" y="0"/>
                  </a:cubicBezTo>
                  <a:lnTo>
                    <a:pt x="10663428" y="0"/>
                  </a:lnTo>
                  <a:cubicBezTo>
                    <a:pt x="10765028" y="0"/>
                    <a:pt x="10847324" y="81915"/>
                    <a:pt x="10847324" y="182880"/>
                  </a:cubicBezTo>
                  <a:lnTo>
                    <a:pt x="10847324" y="3981323"/>
                  </a:lnTo>
                  <a:cubicBezTo>
                    <a:pt x="10847324" y="4082288"/>
                    <a:pt x="10765028" y="4164203"/>
                    <a:pt x="10663428" y="4164203"/>
                  </a:cubicBezTo>
                  <a:lnTo>
                    <a:pt x="183896" y="4164203"/>
                  </a:lnTo>
                  <a:cubicBezTo>
                    <a:pt x="82296" y="4164203"/>
                    <a:pt x="0" y="4082288"/>
                    <a:pt x="0" y="3981323"/>
                  </a:cubicBezTo>
                  <a:close/>
                </a:path>
              </a:pathLst>
            </a:custGeom>
            <a:solidFill>
              <a:srgbClr val="FFFFFF"/>
            </a:solidFill>
            <a:ln w="12700">
              <a:solidFill>
                <a:srgbClr val="000000"/>
              </a:solidFill>
            </a:ln>
          </p:spPr>
        </p:sp>
        <p:sp>
          <p:nvSpPr>
            <p:cNvPr name="Freeform 17" id="17"/>
            <p:cNvSpPr/>
            <p:nvPr/>
          </p:nvSpPr>
          <p:spPr>
            <a:xfrm flipH="false" flipV="false" rot="0">
              <a:off x="0" y="0"/>
              <a:ext cx="10885424" cy="4202303"/>
            </a:xfrm>
            <a:custGeom>
              <a:avLst/>
              <a:gdLst/>
              <a:ahLst/>
              <a:cxnLst/>
              <a:rect r="r" b="b" t="t" l="l"/>
              <a:pathLst>
                <a:path h="4202303" w="10885424">
                  <a:moveTo>
                    <a:pt x="0" y="201930"/>
                  </a:moveTo>
                  <a:cubicBezTo>
                    <a:pt x="0" y="90297"/>
                    <a:pt x="90932" y="0"/>
                    <a:pt x="202946" y="0"/>
                  </a:cubicBezTo>
                  <a:lnTo>
                    <a:pt x="10682478" y="0"/>
                  </a:lnTo>
                  <a:lnTo>
                    <a:pt x="10682478" y="19050"/>
                  </a:lnTo>
                  <a:lnTo>
                    <a:pt x="10682478" y="0"/>
                  </a:lnTo>
                  <a:cubicBezTo>
                    <a:pt x="10794492" y="0"/>
                    <a:pt x="10885424" y="90297"/>
                    <a:pt x="10885424" y="201930"/>
                  </a:cubicBezTo>
                  <a:lnTo>
                    <a:pt x="10866374" y="201930"/>
                  </a:lnTo>
                  <a:lnTo>
                    <a:pt x="10885424" y="201930"/>
                  </a:lnTo>
                  <a:lnTo>
                    <a:pt x="10885424" y="4000373"/>
                  </a:lnTo>
                  <a:lnTo>
                    <a:pt x="10866374" y="4000373"/>
                  </a:lnTo>
                  <a:lnTo>
                    <a:pt x="10885424" y="4000373"/>
                  </a:lnTo>
                  <a:cubicBezTo>
                    <a:pt x="10885424" y="4112006"/>
                    <a:pt x="10794492" y="4202303"/>
                    <a:pt x="10682478" y="4202303"/>
                  </a:cubicBezTo>
                  <a:lnTo>
                    <a:pt x="10682478" y="4183253"/>
                  </a:lnTo>
                  <a:lnTo>
                    <a:pt x="10682478" y="4202303"/>
                  </a:lnTo>
                  <a:lnTo>
                    <a:pt x="202946" y="4202303"/>
                  </a:lnTo>
                  <a:lnTo>
                    <a:pt x="202946" y="4183253"/>
                  </a:lnTo>
                  <a:lnTo>
                    <a:pt x="202946" y="4202303"/>
                  </a:lnTo>
                  <a:cubicBezTo>
                    <a:pt x="90932" y="4202303"/>
                    <a:pt x="0" y="4112006"/>
                    <a:pt x="0" y="4000373"/>
                  </a:cubicBezTo>
                  <a:lnTo>
                    <a:pt x="0" y="201930"/>
                  </a:lnTo>
                  <a:lnTo>
                    <a:pt x="19050" y="201930"/>
                  </a:lnTo>
                  <a:lnTo>
                    <a:pt x="0" y="201930"/>
                  </a:lnTo>
                  <a:moveTo>
                    <a:pt x="38100" y="201930"/>
                  </a:moveTo>
                  <a:lnTo>
                    <a:pt x="38100" y="4000373"/>
                  </a:lnTo>
                  <a:lnTo>
                    <a:pt x="19050" y="4000373"/>
                  </a:lnTo>
                  <a:lnTo>
                    <a:pt x="38100" y="4000373"/>
                  </a:lnTo>
                  <a:cubicBezTo>
                    <a:pt x="38100" y="4090797"/>
                    <a:pt x="111760" y="4164203"/>
                    <a:pt x="202946" y="4164203"/>
                  </a:cubicBezTo>
                  <a:lnTo>
                    <a:pt x="10682478" y="4164203"/>
                  </a:lnTo>
                  <a:cubicBezTo>
                    <a:pt x="10773664" y="4164203"/>
                    <a:pt x="10847324" y="4090797"/>
                    <a:pt x="10847324" y="4000373"/>
                  </a:cubicBezTo>
                  <a:lnTo>
                    <a:pt x="10847324" y="201930"/>
                  </a:lnTo>
                  <a:cubicBezTo>
                    <a:pt x="10847324" y="111506"/>
                    <a:pt x="10773664" y="38100"/>
                    <a:pt x="10682478"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sp>
      </p:grpSp>
      <p:grpSp>
        <p:nvGrpSpPr>
          <p:cNvPr name="Group 18" id="18"/>
          <p:cNvGrpSpPr/>
          <p:nvPr/>
        </p:nvGrpSpPr>
        <p:grpSpPr>
          <a:xfrm rot="0">
            <a:off x="9241482" y="3022550"/>
            <a:ext cx="114300" cy="3123159"/>
            <a:chOff x="0" y="0"/>
            <a:chExt cx="152400" cy="4164212"/>
          </a:xfrm>
        </p:grpSpPr>
        <p:sp>
          <p:nvSpPr>
            <p:cNvPr name="Freeform 19" id="19"/>
            <p:cNvSpPr/>
            <p:nvPr/>
          </p:nvSpPr>
          <p:spPr>
            <a:xfrm flipH="false" flipV="false" rot="0">
              <a:off x="0" y="0"/>
              <a:ext cx="152400" cy="4164203"/>
            </a:xfrm>
            <a:custGeom>
              <a:avLst/>
              <a:gdLst/>
              <a:ahLst/>
              <a:cxnLst/>
              <a:rect r="r" b="b" t="t" l="l"/>
              <a:pathLst>
                <a:path h="4164203" w="152400">
                  <a:moveTo>
                    <a:pt x="0" y="76200"/>
                  </a:moveTo>
                  <a:cubicBezTo>
                    <a:pt x="0" y="34163"/>
                    <a:pt x="34163" y="0"/>
                    <a:pt x="76200" y="0"/>
                  </a:cubicBezTo>
                  <a:cubicBezTo>
                    <a:pt x="118237" y="0"/>
                    <a:pt x="152400" y="34163"/>
                    <a:pt x="152400" y="76200"/>
                  </a:cubicBezTo>
                  <a:lnTo>
                    <a:pt x="152400" y="4088003"/>
                  </a:lnTo>
                  <a:cubicBezTo>
                    <a:pt x="152400" y="4130040"/>
                    <a:pt x="118237" y="4164203"/>
                    <a:pt x="76200" y="4164203"/>
                  </a:cubicBezTo>
                  <a:cubicBezTo>
                    <a:pt x="34163" y="4164203"/>
                    <a:pt x="0" y="4130040"/>
                    <a:pt x="0" y="4088003"/>
                  </a:cubicBezTo>
                  <a:close/>
                </a:path>
              </a:pathLst>
            </a:custGeom>
            <a:solidFill>
              <a:srgbClr val="4950BC"/>
            </a:solidFill>
            <a:ln w="12700">
              <a:solidFill>
                <a:srgbClr val="000000"/>
              </a:solidFill>
            </a:ln>
          </p:spPr>
        </p:sp>
      </p:grpSp>
      <p:sp>
        <p:nvSpPr>
          <p:cNvPr name="TextBox 20" id="20"/>
          <p:cNvSpPr txBox="true"/>
          <p:nvPr/>
        </p:nvSpPr>
        <p:spPr>
          <a:xfrm rot="0">
            <a:off x="9636472" y="3284190"/>
            <a:ext cx="5738515" cy="412997"/>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Expanded Monitoring &amp; AI Integration</a:t>
            </a:r>
          </a:p>
        </p:txBody>
      </p:sp>
      <p:sp>
        <p:nvSpPr>
          <p:cNvPr name="TextBox 21" id="21"/>
          <p:cNvSpPr txBox="true"/>
          <p:nvPr/>
        </p:nvSpPr>
        <p:spPr>
          <a:xfrm rot="0">
            <a:off x="9636472" y="3762673"/>
            <a:ext cx="7488436" cy="2102346"/>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By 2030, we plan to expand our environmental monitoring network by </a:t>
            </a:r>
            <a:r>
              <a:rPr lang="en-US" sz="1937" b="true">
                <a:solidFill>
                  <a:srgbClr val="272525"/>
                </a:solidFill>
                <a:latin typeface="Inter Bold"/>
                <a:ea typeface="Inter Bold"/>
                <a:cs typeface="Inter Bold"/>
                <a:sym typeface="Inter Bold"/>
              </a:rPr>
              <a:t>50%</a:t>
            </a:r>
            <a:r>
              <a:rPr lang="en-US" sz="1937">
                <a:solidFill>
                  <a:srgbClr val="272525"/>
                </a:solidFill>
                <a:latin typeface="Inter"/>
                <a:ea typeface="Inter"/>
                <a:cs typeface="Inter"/>
                <a:sym typeface="Inter"/>
              </a:rPr>
              <a:t>, integrating more AI-powered sensors across urban and industrial zones to provide real-time, comprehensive data for proactive environmental management and policy refinement.</a:t>
            </a:r>
          </a:p>
        </p:txBody>
      </p:sp>
      <p:grpSp>
        <p:nvGrpSpPr>
          <p:cNvPr name="Group 22" id="22"/>
          <p:cNvGrpSpPr/>
          <p:nvPr/>
        </p:nvGrpSpPr>
        <p:grpSpPr>
          <a:xfrm rot="0">
            <a:off x="868115" y="6383536"/>
            <a:ext cx="8164116" cy="3151734"/>
            <a:chOff x="0" y="0"/>
            <a:chExt cx="10885488" cy="4202312"/>
          </a:xfrm>
        </p:grpSpPr>
        <p:sp>
          <p:nvSpPr>
            <p:cNvPr name="Freeform 23" id="23"/>
            <p:cNvSpPr/>
            <p:nvPr/>
          </p:nvSpPr>
          <p:spPr>
            <a:xfrm flipH="false" flipV="false" rot="0">
              <a:off x="19050" y="19050"/>
              <a:ext cx="10847324" cy="4164203"/>
            </a:xfrm>
            <a:custGeom>
              <a:avLst/>
              <a:gdLst/>
              <a:ahLst/>
              <a:cxnLst/>
              <a:rect r="r" b="b" t="t" l="l"/>
              <a:pathLst>
                <a:path h="4164203" w="10847324">
                  <a:moveTo>
                    <a:pt x="0" y="182880"/>
                  </a:moveTo>
                  <a:cubicBezTo>
                    <a:pt x="0" y="81915"/>
                    <a:pt x="82296" y="0"/>
                    <a:pt x="183896" y="0"/>
                  </a:cubicBezTo>
                  <a:lnTo>
                    <a:pt x="10663428" y="0"/>
                  </a:lnTo>
                  <a:cubicBezTo>
                    <a:pt x="10765028" y="0"/>
                    <a:pt x="10847324" y="81915"/>
                    <a:pt x="10847324" y="182880"/>
                  </a:cubicBezTo>
                  <a:lnTo>
                    <a:pt x="10847324" y="3981323"/>
                  </a:lnTo>
                  <a:cubicBezTo>
                    <a:pt x="10847324" y="4082288"/>
                    <a:pt x="10765028" y="4164203"/>
                    <a:pt x="10663428" y="4164203"/>
                  </a:cubicBezTo>
                  <a:lnTo>
                    <a:pt x="183896" y="4164203"/>
                  </a:lnTo>
                  <a:cubicBezTo>
                    <a:pt x="82296" y="4164203"/>
                    <a:pt x="0" y="4082288"/>
                    <a:pt x="0" y="3981323"/>
                  </a:cubicBezTo>
                  <a:close/>
                </a:path>
              </a:pathLst>
            </a:custGeom>
            <a:solidFill>
              <a:srgbClr val="FFFFFF"/>
            </a:solidFill>
            <a:ln w="12700">
              <a:solidFill>
                <a:srgbClr val="000000"/>
              </a:solidFill>
            </a:ln>
          </p:spPr>
        </p:sp>
        <p:sp>
          <p:nvSpPr>
            <p:cNvPr name="Freeform 24" id="24"/>
            <p:cNvSpPr/>
            <p:nvPr/>
          </p:nvSpPr>
          <p:spPr>
            <a:xfrm flipH="false" flipV="false" rot="0">
              <a:off x="0" y="0"/>
              <a:ext cx="10885424" cy="4202303"/>
            </a:xfrm>
            <a:custGeom>
              <a:avLst/>
              <a:gdLst/>
              <a:ahLst/>
              <a:cxnLst/>
              <a:rect r="r" b="b" t="t" l="l"/>
              <a:pathLst>
                <a:path h="4202303" w="10885424">
                  <a:moveTo>
                    <a:pt x="0" y="201930"/>
                  </a:moveTo>
                  <a:cubicBezTo>
                    <a:pt x="0" y="90297"/>
                    <a:pt x="90932" y="0"/>
                    <a:pt x="202946" y="0"/>
                  </a:cubicBezTo>
                  <a:lnTo>
                    <a:pt x="10682478" y="0"/>
                  </a:lnTo>
                  <a:lnTo>
                    <a:pt x="10682478" y="19050"/>
                  </a:lnTo>
                  <a:lnTo>
                    <a:pt x="10682478" y="0"/>
                  </a:lnTo>
                  <a:cubicBezTo>
                    <a:pt x="10794492" y="0"/>
                    <a:pt x="10885424" y="90297"/>
                    <a:pt x="10885424" y="201930"/>
                  </a:cubicBezTo>
                  <a:lnTo>
                    <a:pt x="10866374" y="201930"/>
                  </a:lnTo>
                  <a:lnTo>
                    <a:pt x="10885424" y="201930"/>
                  </a:lnTo>
                  <a:lnTo>
                    <a:pt x="10885424" y="4000373"/>
                  </a:lnTo>
                  <a:lnTo>
                    <a:pt x="10866374" y="4000373"/>
                  </a:lnTo>
                  <a:lnTo>
                    <a:pt x="10885424" y="4000373"/>
                  </a:lnTo>
                  <a:cubicBezTo>
                    <a:pt x="10885424" y="4112006"/>
                    <a:pt x="10794492" y="4202303"/>
                    <a:pt x="10682478" y="4202303"/>
                  </a:cubicBezTo>
                  <a:lnTo>
                    <a:pt x="10682478" y="4183253"/>
                  </a:lnTo>
                  <a:lnTo>
                    <a:pt x="10682478" y="4202303"/>
                  </a:lnTo>
                  <a:lnTo>
                    <a:pt x="202946" y="4202303"/>
                  </a:lnTo>
                  <a:lnTo>
                    <a:pt x="202946" y="4183253"/>
                  </a:lnTo>
                  <a:lnTo>
                    <a:pt x="202946" y="4202303"/>
                  </a:lnTo>
                  <a:cubicBezTo>
                    <a:pt x="90932" y="4202303"/>
                    <a:pt x="0" y="4112006"/>
                    <a:pt x="0" y="4000373"/>
                  </a:cubicBezTo>
                  <a:lnTo>
                    <a:pt x="0" y="201930"/>
                  </a:lnTo>
                  <a:lnTo>
                    <a:pt x="19050" y="201930"/>
                  </a:lnTo>
                  <a:lnTo>
                    <a:pt x="0" y="201930"/>
                  </a:lnTo>
                  <a:moveTo>
                    <a:pt x="38100" y="201930"/>
                  </a:moveTo>
                  <a:lnTo>
                    <a:pt x="38100" y="4000373"/>
                  </a:lnTo>
                  <a:lnTo>
                    <a:pt x="19050" y="4000373"/>
                  </a:lnTo>
                  <a:lnTo>
                    <a:pt x="38100" y="4000373"/>
                  </a:lnTo>
                  <a:cubicBezTo>
                    <a:pt x="38100" y="4090797"/>
                    <a:pt x="111760" y="4164203"/>
                    <a:pt x="202946" y="4164203"/>
                  </a:cubicBezTo>
                  <a:lnTo>
                    <a:pt x="10682478" y="4164203"/>
                  </a:lnTo>
                  <a:cubicBezTo>
                    <a:pt x="10773664" y="4164203"/>
                    <a:pt x="10847324" y="4090797"/>
                    <a:pt x="10847324" y="4000373"/>
                  </a:cubicBezTo>
                  <a:lnTo>
                    <a:pt x="10847324" y="201930"/>
                  </a:lnTo>
                  <a:cubicBezTo>
                    <a:pt x="10847324" y="111506"/>
                    <a:pt x="10773664" y="38100"/>
                    <a:pt x="10682478"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sp>
      </p:grpSp>
      <p:grpSp>
        <p:nvGrpSpPr>
          <p:cNvPr name="Group 25" id="25"/>
          <p:cNvGrpSpPr/>
          <p:nvPr/>
        </p:nvGrpSpPr>
        <p:grpSpPr>
          <a:xfrm rot="0">
            <a:off x="853828" y="6397824"/>
            <a:ext cx="114300" cy="3123159"/>
            <a:chOff x="0" y="0"/>
            <a:chExt cx="152400" cy="4164212"/>
          </a:xfrm>
        </p:grpSpPr>
        <p:sp>
          <p:nvSpPr>
            <p:cNvPr name="Freeform 26" id="26"/>
            <p:cNvSpPr/>
            <p:nvPr/>
          </p:nvSpPr>
          <p:spPr>
            <a:xfrm flipH="false" flipV="false" rot="0">
              <a:off x="0" y="0"/>
              <a:ext cx="152400" cy="4164203"/>
            </a:xfrm>
            <a:custGeom>
              <a:avLst/>
              <a:gdLst/>
              <a:ahLst/>
              <a:cxnLst/>
              <a:rect r="r" b="b" t="t" l="l"/>
              <a:pathLst>
                <a:path h="4164203" w="152400">
                  <a:moveTo>
                    <a:pt x="0" y="76200"/>
                  </a:moveTo>
                  <a:cubicBezTo>
                    <a:pt x="0" y="34163"/>
                    <a:pt x="34163" y="0"/>
                    <a:pt x="76200" y="0"/>
                  </a:cubicBezTo>
                  <a:cubicBezTo>
                    <a:pt x="118237" y="0"/>
                    <a:pt x="152400" y="34163"/>
                    <a:pt x="152400" y="76200"/>
                  </a:cubicBezTo>
                  <a:lnTo>
                    <a:pt x="152400" y="4088003"/>
                  </a:lnTo>
                  <a:cubicBezTo>
                    <a:pt x="152400" y="4130040"/>
                    <a:pt x="118237" y="4164203"/>
                    <a:pt x="76200" y="4164203"/>
                  </a:cubicBezTo>
                  <a:cubicBezTo>
                    <a:pt x="34163" y="4164203"/>
                    <a:pt x="0" y="4130040"/>
                    <a:pt x="0" y="4088003"/>
                  </a:cubicBezTo>
                  <a:close/>
                </a:path>
              </a:pathLst>
            </a:custGeom>
            <a:solidFill>
              <a:srgbClr val="4950BC"/>
            </a:solidFill>
            <a:ln w="12700">
              <a:solidFill>
                <a:srgbClr val="000000"/>
              </a:solidFill>
            </a:ln>
          </p:spPr>
        </p:sp>
      </p:grpSp>
      <p:sp>
        <p:nvSpPr>
          <p:cNvPr name="TextBox 27" id="27"/>
          <p:cNvSpPr txBox="true"/>
          <p:nvPr/>
        </p:nvSpPr>
        <p:spPr>
          <a:xfrm rot="0">
            <a:off x="1248816" y="6659464"/>
            <a:ext cx="5201990" cy="412997"/>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Air Quality &amp; Green City Initiatives</a:t>
            </a:r>
          </a:p>
        </p:txBody>
      </p:sp>
      <p:sp>
        <p:nvSpPr>
          <p:cNvPr name="TextBox 28" id="28"/>
          <p:cNvSpPr txBox="true"/>
          <p:nvPr/>
        </p:nvSpPr>
        <p:spPr>
          <a:xfrm rot="0">
            <a:off x="1248816" y="7137946"/>
            <a:ext cx="7488436" cy="2102346"/>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We aim to achieve a </a:t>
            </a:r>
            <a:r>
              <a:rPr lang="en-US" sz="1937" b="true">
                <a:solidFill>
                  <a:srgbClr val="272525"/>
                </a:solidFill>
                <a:latin typeface="Inter Bold"/>
                <a:ea typeface="Inter Bold"/>
                <a:cs typeface="Inter Bold"/>
                <a:sym typeface="Inter Bold"/>
              </a:rPr>
              <a:t>25% further reduction</a:t>
            </a:r>
            <a:r>
              <a:rPr lang="en-US" sz="1937">
                <a:solidFill>
                  <a:srgbClr val="272525"/>
                </a:solidFill>
                <a:latin typeface="Inter"/>
                <a:ea typeface="Inter"/>
                <a:cs typeface="Inter"/>
                <a:sym typeface="Inter"/>
              </a:rPr>
              <a:t> in key air pollutants (PM2.5, SO2, NOx) by 2030, moving closer to WHO interim targets. This includes widespread adoption of green building standards, sustainable urban planning, and expansion of eco-friendly transport in major cities.</a:t>
            </a:r>
          </a:p>
        </p:txBody>
      </p:sp>
      <p:grpSp>
        <p:nvGrpSpPr>
          <p:cNvPr name="Group 29" id="29"/>
          <p:cNvGrpSpPr/>
          <p:nvPr/>
        </p:nvGrpSpPr>
        <p:grpSpPr>
          <a:xfrm rot="0">
            <a:off x="9255770" y="6383536"/>
            <a:ext cx="8164116" cy="3151734"/>
            <a:chOff x="0" y="0"/>
            <a:chExt cx="10885488" cy="4202312"/>
          </a:xfrm>
        </p:grpSpPr>
        <p:sp>
          <p:nvSpPr>
            <p:cNvPr name="Freeform 30" id="30"/>
            <p:cNvSpPr/>
            <p:nvPr/>
          </p:nvSpPr>
          <p:spPr>
            <a:xfrm flipH="false" flipV="false" rot="0">
              <a:off x="19050" y="19050"/>
              <a:ext cx="10847324" cy="4164203"/>
            </a:xfrm>
            <a:custGeom>
              <a:avLst/>
              <a:gdLst/>
              <a:ahLst/>
              <a:cxnLst/>
              <a:rect r="r" b="b" t="t" l="l"/>
              <a:pathLst>
                <a:path h="4164203" w="10847324">
                  <a:moveTo>
                    <a:pt x="0" y="182880"/>
                  </a:moveTo>
                  <a:cubicBezTo>
                    <a:pt x="0" y="81915"/>
                    <a:pt x="82296" y="0"/>
                    <a:pt x="183896" y="0"/>
                  </a:cubicBezTo>
                  <a:lnTo>
                    <a:pt x="10663428" y="0"/>
                  </a:lnTo>
                  <a:cubicBezTo>
                    <a:pt x="10765028" y="0"/>
                    <a:pt x="10847324" y="81915"/>
                    <a:pt x="10847324" y="182880"/>
                  </a:cubicBezTo>
                  <a:lnTo>
                    <a:pt x="10847324" y="3981323"/>
                  </a:lnTo>
                  <a:cubicBezTo>
                    <a:pt x="10847324" y="4082288"/>
                    <a:pt x="10765028" y="4164203"/>
                    <a:pt x="10663428" y="4164203"/>
                  </a:cubicBezTo>
                  <a:lnTo>
                    <a:pt x="183896" y="4164203"/>
                  </a:lnTo>
                  <a:cubicBezTo>
                    <a:pt x="82296" y="4164203"/>
                    <a:pt x="0" y="4082288"/>
                    <a:pt x="0" y="3981323"/>
                  </a:cubicBezTo>
                  <a:close/>
                </a:path>
              </a:pathLst>
            </a:custGeom>
            <a:solidFill>
              <a:srgbClr val="FFFFFF"/>
            </a:solidFill>
            <a:ln w="12700">
              <a:solidFill>
                <a:srgbClr val="000000"/>
              </a:solidFill>
            </a:ln>
          </p:spPr>
        </p:sp>
        <p:sp>
          <p:nvSpPr>
            <p:cNvPr name="Freeform 31" id="31"/>
            <p:cNvSpPr/>
            <p:nvPr/>
          </p:nvSpPr>
          <p:spPr>
            <a:xfrm flipH="false" flipV="false" rot="0">
              <a:off x="0" y="0"/>
              <a:ext cx="10885424" cy="4202303"/>
            </a:xfrm>
            <a:custGeom>
              <a:avLst/>
              <a:gdLst/>
              <a:ahLst/>
              <a:cxnLst/>
              <a:rect r="r" b="b" t="t" l="l"/>
              <a:pathLst>
                <a:path h="4202303" w="10885424">
                  <a:moveTo>
                    <a:pt x="0" y="201930"/>
                  </a:moveTo>
                  <a:cubicBezTo>
                    <a:pt x="0" y="90297"/>
                    <a:pt x="90932" y="0"/>
                    <a:pt x="202946" y="0"/>
                  </a:cubicBezTo>
                  <a:lnTo>
                    <a:pt x="10682478" y="0"/>
                  </a:lnTo>
                  <a:lnTo>
                    <a:pt x="10682478" y="19050"/>
                  </a:lnTo>
                  <a:lnTo>
                    <a:pt x="10682478" y="0"/>
                  </a:lnTo>
                  <a:cubicBezTo>
                    <a:pt x="10794492" y="0"/>
                    <a:pt x="10885424" y="90297"/>
                    <a:pt x="10885424" y="201930"/>
                  </a:cubicBezTo>
                  <a:lnTo>
                    <a:pt x="10866374" y="201930"/>
                  </a:lnTo>
                  <a:lnTo>
                    <a:pt x="10885424" y="201930"/>
                  </a:lnTo>
                  <a:lnTo>
                    <a:pt x="10885424" y="4000373"/>
                  </a:lnTo>
                  <a:lnTo>
                    <a:pt x="10866374" y="4000373"/>
                  </a:lnTo>
                  <a:lnTo>
                    <a:pt x="10885424" y="4000373"/>
                  </a:lnTo>
                  <a:cubicBezTo>
                    <a:pt x="10885424" y="4112006"/>
                    <a:pt x="10794492" y="4202303"/>
                    <a:pt x="10682478" y="4202303"/>
                  </a:cubicBezTo>
                  <a:lnTo>
                    <a:pt x="10682478" y="4183253"/>
                  </a:lnTo>
                  <a:lnTo>
                    <a:pt x="10682478" y="4202303"/>
                  </a:lnTo>
                  <a:lnTo>
                    <a:pt x="202946" y="4202303"/>
                  </a:lnTo>
                  <a:lnTo>
                    <a:pt x="202946" y="4183253"/>
                  </a:lnTo>
                  <a:lnTo>
                    <a:pt x="202946" y="4202303"/>
                  </a:lnTo>
                  <a:cubicBezTo>
                    <a:pt x="90932" y="4202303"/>
                    <a:pt x="0" y="4112006"/>
                    <a:pt x="0" y="4000373"/>
                  </a:cubicBezTo>
                  <a:lnTo>
                    <a:pt x="0" y="201930"/>
                  </a:lnTo>
                  <a:lnTo>
                    <a:pt x="19050" y="201930"/>
                  </a:lnTo>
                  <a:lnTo>
                    <a:pt x="0" y="201930"/>
                  </a:lnTo>
                  <a:moveTo>
                    <a:pt x="38100" y="201930"/>
                  </a:moveTo>
                  <a:lnTo>
                    <a:pt x="38100" y="4000373"/>
                  </a:lnTo>
                  <a:lnTo>
                    <a:pt x="19050" y="4000373"/>
                  </a:lnTo>
                  <a:lnTo>
                    <a:pt x="38100" y="4000373"/>
                  </a:lnTo>
                  <a:cubicBezTo>
                    <a:pt x="38100" y="4090797"/>
                    <a:pt x="111760" y="4164203"/>
                    <a:pt x="202946" y="4164203"/>
                  </a:cubicBezTo>
                  <a:lnTo>
                    <a:pt x="10682478" y="4164203"/>
                  </a:lnTo>
                  <a:cubicBezTo>
                    <a:pt x="10773664" y="4164203"/>
                    <a:pt x="10847324" y="4090797"/>
                    <a:pt x="10847324" y="4000373"/>
                  </a:cubicBezTo>
                  <a:lnTo>
                    <a:pt x="10847324" y="201930"/>
                  </a:lnTo>
                  <a:cubicBezTo>
                    <a:pt x="10847324" y="111506"/>
                    <a:pt x="10773664" y="38100"/>
                    <a:pt x="10682478" y="38100"/>
                  </a:cubicBezTo>
                  <a:lnTo>
                    <a:pt x="202946" y="38100"/>
                  </a:lnTo>
                  <a:lnTo>
                    <a:pt x="202946" y="19050"/>
                  </a:lnTo>
                  <a:lnTo>
                    <a:pt x="202946" y="38100"/>
                  </a:lnTo>
                  <a:cubicBezTo>
                    <a:pt x="111760" y="38100"/>
                    <a:pt x="38100" y="111506"/>
                    <a:pt x="38100" y="201930"/>
                  </a:cubicBezTo>
                  <a:close/>
                </a:path>
              </a:pathLst>
            </a:custGeom>
            <a:solidFill>
              <a:srgbClr val="C0C1D7"/>
            </a:solidFill>
            <a:ln w="12700">
              <a:solidFill>
                <a:srgbClr val="000000"/>
              </a:solidFill>
            </a:ln>
          </p:spPr>
        </p:sp>
      </p:grpSp>
      <p:grpSp>
        <p:nvGrpSpPr>
          <p:cNvPr name="Group 32" id="32"/>
          <p:cNvGrpSpPr/>
          <p:nvPr/>
        </p:nvGrpSpPr>
        <p:grpSpPr>
          <a:xfrm rot="0">
            <a:off x="9241482" y="6397824"/>
            <a:ext cx="114300" cy="3123159"/>
            <a:chOff x="0" y="0"/>
            <a:chExt cx="152400" cy="4164212"/>
          </a:xfrm>
        </p:grpSpPr>
        <p:sp>
          <p:nvSpPr>
            <p:cNvPr name="Freeform 33" id="33"/>
            <p:cNvSpPr/>
            <p:nvPr/>
          </p:nvSpPr>
          <p:spPr>
            <a:xfrm flipH="false" flipV="false" rot="0">
              <a:off x="0" y="0"/>
              <a:ext cx="152400" cy="4164203"/>
            </a:xfrm>
            <a:custGeom>
              <a:avLst/>
              <a:gdLst/>
              <a:ahLst/>
              <a:cxnLst/>
              <a:rect r="r" b="b" t="t" l="l"/>
              <a:pathLst>
                <a:path h="4164203" w="152400">
                  <a:moveTo>
                    <a:pt x="0" y="76200"/>
                  </a:moveTo>
                  <a:cubicBezTo>
                    <a:pt x="0" y="34163"/>
                    <a:pt x="34163" y="0"/>
                    <a:pt x="76200" y="0"/>
                  </a:cubicBezTo>
                  <a:cubicBezTo>
                    <a:pt x="118237" y="0"/>
                    <a:pt x="152400" y="34163"/>
                    <a:pt x="152400" y="76200"/>
                  </a:cubicBezTo>
                  <a:lnTo>
                    <a:pt x="152400" y="4088003"/>
                  </a:lnTo>
                  <a:cubicBezTo>
                    <a:pt x="152400" y="4130040"/>
                    <a:pt x="118237" y="4164203"/>
                    <a:pt x="76200" y="4164203"/>
                  </a:cubicBezTo>
                  <a:cubicBezTo>
                    <a:pt x="34163" y="4164203"/>
                    <a:pt x="0" y="4130040"/>
                    <a:pt x="0" y="4088003"/>
                  </a:cubicBezTo>
                  <a:close/>
                </a:path>
              </a:pathLst>
            </a:custGeom>
            <a:solidFill>
              <a:srgbClr val="4950BC"/>
            </a:solidFill>
            <a:ln w="12700">
              <a:solidFill>
                <a:srgbClr val="000000"/>
              </a:solidFill>
            </a:ln>
          </p:spPr>
        </p:sp>
      </p:grpSp>
      <p:sp>
        <p:nvSpPr>
          <p:cNvPr name="TextBox 34" id="34"/>
          <p:cNvSpPr txBox="true"/>
          <p:nvPr/>
        </p:nvSpPr>
        <p:spPr>
          <a:xfrm rot="0">
            <a:off x="9636472" y="6659464"/>
            <a:ext cx="5879604" cy="412997"/>
          </a:xfrm>
          <a:prstGeom prst="rect">
            <a:avLst/>
          </a:prstGeom>
        </p:spPr>
        <p:txBody>
          <a:bodyPr anchor="t" rtlCol="false" tIns="0" lIns="0" bIns="0" rIns="0">
            <a:spAutoFit/>
          </a:bodyPr>
          <a:lstStyle/>
          <a:p>
            <a:pPr algn="l">
              <a:lnSpc>
                <a:spcPts val="3062"/>
              </a:lnSpc>
            </a:pPr>
            <a:r>
              <a:rPr lang="en-US" sz="2437" b="true">
                <a:solidFill>
                  <a:srgbClr val="272525"/>
                </a:solidFill>
                <a:latin typeface="Inter Bold"/>
                <a:ea typeface="Inter Bold"/>
                <a:cs typeface="Inter Bold"/>
                <a:sym typeface="Inter Bold"/>
              </a:rPr>
              <a:t>Renewable Energy &amp; Health Outcomes</a:t>
            </a:r>
          </a:p>
        </p:txBody>
      </p:sp>
      <p:sp>
        <p:nvSpPr>
          <p:cNvPr name="TextBox 35" id="35"/>
          <p:cNvSpPr txBox="true"/>
          <p:nvPr/>
        </p:nvSpPr>
        <p:spPr>
          <a:xfrm rot="0">
            <a:off x="9636472" y="7137946"/>
            <a:ext cx="7488436" cy="2102346"/>
          </a:xfrm>
          <a:prstGeom prst="rect">
            <a:avLst/>
          </a:prstGeom>
        </p:spPr>
        <p:txBody>
          <a:bodyPr anchor="t" rtlCol="false" tIns="0" lIns="0" bIns="0" rIns="0">
            <a:spAutoFit/>
          </a:bodyPr>
          <a:lstStyle/>
          <a:p>
            <a:pPr algn="l">
              <a:lnSpc>
                <a:spcPts val="3125"/>
              </a:lnSpc>
            </a:pPr>
            <a:r>
              <a:rPr lang="en-US" sz="1937">
                <a:solidFill>
                  <a:srgbClr val="272525"/>
                </a:solidFill>
                <a:latin typeface="Inter"/>
                <a:ea typeface="Inter"/>
                <a:cs typeface="Inter"/>
                <a:sym typeface="Inter"/>
              </a:rPr>
              <a:t>Our goal is to increase renewable energy's share in the national grid to over </a:t>
            </a:r>
            <a:r>
              <a:rPr lang="en-US" sz="1937" b="true">
                <a:solidFill>
                  <a:srgbClr val="272525"/>
                </a:solidFill>
                <a:latin typeface="Inter Bold"/>
                <a:ea typeface="Inter Bold"/>
                <a:cs typeface="Inter Bold"/>
                <a:sym typeface="Inter Bold"/>
              </a:rPr>
              <a:t>40% by 2035</a:t>
            </a:r>
            <a:r>
              <a:rPr lang="en-US" sz="1937">
                <a:solidFill>
                  <a:srgbClr val="272525"/>
                </a:solidFill>
                <a:latin typeface="Inter"/>
                <a:ea typeface="Inter"/>
                <a:cs typeface="Inter"/>
                <a:sym typeface="Inter"/>
              </a:rPr>
              <a:t>, significantly reducing carbon emissions. These efforts are projected to lead to substantial improvements in public respiratory health and overall quality of life.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0" y="0"/>
            <a:ext cx="18288000" cy="2936974"/>
            <a:chOff x="0" y="0"/>
            <a:chExt cx="24384000" cy="3915965"/>
          </a:xfrm>
        </p:grpSpPr>
        <p:sp>
          <p:nvSpPr>
            <p:cNvPr name="Freeform 7" id="7" descr="preencoded.png"/>
            <p:cNvSpPr/>
            <p:nvPr/>
          </p:nvSpPr>
          <p:spPr>
            <a:xfrm flipH="false" flipV="false" rot="0">
              <a:off x="0" y="0"/>
              <a:ext cx="24384000" cy="3915918"/>
            </a:xfrm>
            <a:custGeom>
              <a:avLst/>
              <a:gdLst/>
              <a:ahLst/>
              <a:cxnLst/>
              <a:rect r="r" b="b" t="t" l="l"/>
              <a:pathLst>
                <a:path h="3915918" w="24384000">
                  <a:moveTo>
                    <a:pt x="0" y="0"/>
                  </a:moveTo>
                  <a:lnTo>
                    <a:pt x="24384000" y="0"/>
                  </a:lnTo>
                  <a:lnTo>
                    <a:pt x="24384000" y="3915918"/>
                  </a:lnTo>
                  <a:lnTo>
                    <a:pt x="0" y="3915918"/>
                  </a:lnTo>
                  <a:lnTo>
                    <a:pt x="0" y="0"/>
                  </a:lnTo>
                  <a:close/>
                </a:path>
              </a:pathLst>
            </a:custGeom>
            <a:blipFill>
              <a:blip r:embed="rId3"/>
              <a:stretch>
                <a:fillRect l="-55" t="0" r="-55" b="-1"/>
              </a:stretch>
            </a:blipFill>
          </p:spPr>
        </p:sp>
      </p:grpSp>
      <p:sp>
        <p:nvSpPr>
          <p:cNvPr name="TextBox 8" id="8"/>
          <p:cNvSpPr txBox="true"/>
          <p:nvPr/>
        </p:nvSpPr>
        <p:spPr>
          <a:xfrm rot="0">
            <a:off x="822275" y="3563988"/>
            <a:ext cx="16643449" cy="1487389"/>
          </a:xfrm>
          <a:prstGeom prst="rect">
            <a:avLst/>
          </a:prstGeom>
        </p:spPr>
        <p:txBody>
          <a:bodyPr anchor="t" rtlCol="false" tIns="0" lIns="0" bIns="0" rIns="0">
            <a:spAutoFit/>
          </a:bodyPr>
          <a:lstStyle/>
          <a:p>
            <a:pPr algn="l">
              <a:lnSpc>
                <a:spcPts val="5750"/>
              </a:lnSpc>
            </a:pPr>
            <a:r>
              <a:rPr lang="en-US" sz="4625" b="true">
                <a:solidFill>
                  <a:srgbClr val="000000"/>
                </a:solidFill>
                <a:latin typeface="Inter Bold"/>
                <a:ea typeface="Inter Bold"/>
                <a:cs typeface="Inter Bold"/>
                <a:sym typeface="Inter Bold"/>
              </a:rPr>
              <a:t>Project Goal: AI Air Quality Analysis and Environmental Monitoring System</a:t>
            </a:r>
          </a:p>
        </p:txBody>
      </p:sp>
      <p:sp>
        <p:nvSpPr>
          <p:cNvPr name="TextBox 9" id="9"/>
          <p:cNvSpPr txBox="true"/>
          <p:nvPr/>
        </p:nvSpPr>
        <p:spPr>
          <a:xfrm rot="0">
            <a:off x="822275" y="5327600"/>
            <a:ext cx="16643449" cy="828080"/>
          </a:xfrm>
          <a:prstGeom prst="rect">
            <a:avLst/>
          </a:prstGeom>
        </p:spPr>
        <p:txBody>
          <a:bodyPr anchor="t" rtlCol="false" tIns="0" lIns="0" bIns="0" rIns="0">
            <a:spAutoFit/>
          </a:bodyPr>
          <a:lstStyle/>
          <a:p>
            <a:pPr algn="l">
              <a:lnSpc>
                <a:spcPts val="2937"/>
              </a:lnSpc>
            </a:pPr>
            <a:r>
              <a:rPr lang="en-US" sz="1812">
                <a:solidFill>
                  <a:srgbClr val="272525"/>
                </a:solidFill>
                <a:latin typeface="Inter"/>
                <a:ea typeface="Inter"/>
                <a:cs typeface="Inter"/>
                <a:sym typeface="Inter"/>
              </a:rPr>
              <a:t>Our project aims to establish a robust, real-time IoT data pipeline designed to continuously monitor crucial environmental parameters in Egypt, specifically temperature, humidity, and pollution levels. This system is built upon:</a:t>
            </a:r>
          </a:p>
        </p:txBody>
      </p:sp>
      <p:sp>
        <p:nvSpPr>
          <p:cNvPr name="TextBox 10" id="10"/>
          <p:cNvSpPr txBox="true"/>
          <p:nvPr/>
        </p:nvSpPr>
        <p:spPr>
          <a:xfrm rot="0">
            <a:off x="822275" y="6343799"/>
            <a:ext cx="16643449" cy="45214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272525"/>
                </a:solidFill>
                <a:latin typeface="Inter Bold"/>
                <a:ea typeface="Inter Bold"/>
                <a:cs typeface="Inter Bold"/>
                <a:sym typeface="Inter Bold"/>
              </a:rPr>
              <a:t>Real-time Ingestion:</a:t>
            </a:r>
            <a:r>
              <a:rPr lang="en-US" sz="1812">
                <a:solidFill>
                  <a:srgbClr val="272525"/>
                </a:solidFill>
                <a:latin typeface="Inter"/>
                <a:ea typeface="Inter"/>
                <a:cs typeface="Inter"/>
                <a:sym typeface="Inter"/>
              </a:rPr>
              <a:t> Efficiently collecting data as it's generated.</a:t>
            </a:r>
          </a:p>
        </p:txBody>
      </p:sp>
      <p:sp>
        <p:nvSpPr>
          <p:cNvPr name="TextBox 11" id="11"/>
          <p:cNvSpPr txBox="true"/>
          <p:nvPr/>
        </p:nvSpPr>
        <p:spPr>
          <a:xfrm rot="0">
            <a:off x="822275" y="6801891"/>
            <a:ext cx="16643449" cy="45214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272525"/>
                </a:solidFill>
                <a:latin typeface="Inter Bold"/>
                <a:ea typeface="Inter Bold"/>
                <a:cs typeface="Inter Bold"/>
                <a:sym typeface="Inter Bold"/>
              </a:rPr>
              <a:t>Data Transformation:</a:t>
            </a:r>
            <a:r>
              <a:rPr lang="en-US" sz="1812">
                <a:solidFill>
                  <a:srgbClr val="272525"/>
                </a:solidFill>
                <a:latin typeface="Inter"/>
                <a:ea typeface="Inter"/>
                <a:cs typeface="Inter"/>
                <a:sym typeface="Inter"/>
              </a:rPr>
              <a:t> Processing both batch and streaming data for accuracy and relevance.</a:t>
            </a:r>
          </a:p>
        </p:txBody>
      </p:sp>
      <p:sp>
        <p:nvSpPr>
          <p:cNvPr name="TextBox 12" id="12"/>
          <p:cNvSpPr txBox="true"/>
          <p:nvPr/>
        </p:nvSpPr>
        <p:spPr>
          <a:xfrm rot="0">
            <a:off x="822275" y="7259985"/>
            <a:ext cx="16643449" cy="45214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272525"/>
                </a:solidFill>
                <a:latin typeface="Inter Bold"/>
                <a:ea typeface="Inter Bold"/>
                <a:cs typeface="Inter Bold"/>
                <a:sym typeface="Inter Bold"/>
              </a:rPr>
              <a:t>AI-Powered Insights:</a:t>
            </a:r>
            <a:r>
              <a:rPr lang="en-US" sz="1812">
                <a:solidFill>
                  <a:srgbClr val="272525"/>
                </a:solidFill>
                <a:latin typeface="Inter"/>
                <a:ea typeface="Inter"/>
                <a:cs typeface="Inter"/>
                <a:sym typeface="Inter"/>
              </a:rPr>
              <a:t> An intelligent LLM agent provides actionable solutions for improving air quality.</a:t>
            </a:r>
          </a:p>
        </p:txBody>
      </p:sp>
      <p:sp>
        <p:nvSpPr>
          <p:cNvPr name="TextBox 13" id="13"/>
          <p:cNvSpPr txBox="true"/>
          <p:nvPr/>
        </p:nvSpPr>
        <p:spPr>
          <a:xfrm rot="0">
            <a:off x="822275" y="7718077"/>
            <a:ext cx="16643449" cy="45214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272525"/>
                </a:solidFill>
                <a:latin typeface="Inter Bold"/>
                <a:ea typeface="Inter Bold"/>
                <a:cs typeface="Inter Bold"/>
                <a:sym typeface="Inter Bold"/>
              </a:rPr>
              <a:t>Anomaly Detection:</a:t>
            </a:r>
            <a:r>
              <a:rPr lang="en-US" sz="1812">
                <a:solidFill>
                  <a:srgbClr val="272525"/>
                </a:solidFill>
                <a:latin typeface="Inter"/>
                <a:ea typeface="Inter"/>
                <a:cs typeface="Inter"/>
                <a:sym typeface="Inter"/>
              </a:rPr>
              <a:t> Identifying unusual patterns and triggering immediate alerts.</a:t>
            </a:r>
          </a:p>
        </p:txBody>
      </p:sp>
      <p:sp>
        <p:nvSpPr>
          <p:cNvPr name="TextBox 14" id="14"/>
          <p:cNvSpPr txBox="true"/>
          <p:nvPr/>
        </p:nvSpPr>
        <p:spPr>
          <a:xfrm rot="0">
            <a:off x="822275" y="8176171"/>
            <a:ext cx="16643449" cy="452140"/>
          </a:xfrm>
          <a:prstGeom prst="rect">
            <a:avLst/>
          </a:prstGeom>
        </p:spPr>
        <p:txBody>
          <a:bodyPr anchor="t" rtlCol="false" tIns="0" lIns="0" bIns="0" rIns="0">
            <a:spAutoFit/>
          </a:bodyPr>
          <a:lstStyle/>
          <a:p>
            <a:pPr algn="l" marL="273348" indent="-136674" lvl="1">
              <a:lnSpc>
                <a:spcPts val="2937"/>
              </a:lnSpc>
              <a:buFont typeface="Arial"/>
              <a:buChar char="•"/>
            </a:pPr>
            <a:r>
              <a:rPr lang="en-US" b="true" sz="1812">
                <a:solidFill>
                  <a:srgbClr val="272525"/>
                </a:solidFill>
                <a:latin typeface="Inter Bold"/>
                <a:ea typeface="Inter Bold"/>
                <a:cs typeface="Inter Bold"/>
                <a:sym typeface="Inter Bold"/>
              </a:rPr>
              <a:t>Visualization:</a:t>
            </a:r>
            <a:r>
              <a:rPr lang="en-US" sz="1812">
                <a:solidFill>
                  <a:srgbClr val="272525"/>
                </a:solidFill>
                <a:latin typeface="Inter"/>
                <a:ea typeface="Inter"/>
                <a:cs typeface="Inter"/>
                <a:sym typeface="Inter"/>
              </a:rPr>
              <a:t> Presenting environmental metrics through intuitive dashboards.</a:t>
            </a:r>
          </a:p>
        </p:txBody>
      </p:sp>
      <p:sp>
        <p:nvSpPr>
          <p:cNvPr name="TextBox 15" id="15"/>
          <p:cNvSpPr txBox="true"/>
          <p:nvPr/>
        </p:nvSpPr>
        <p:spPr>
          <a:xfrm rot="0">
            <a:off x="822275" y="8816429"/>
            <a:ext cx="16643449" cy="828080"/>
          </a:xfrm>
          <a:prstGeom prst="rect">
            <a:avLst/>
          </a:prstGeom>
        </p:spPr>
        <p:txBody>
          <a:bodyPr anchor="t" rtlCol="false" tIns="0" lIns="0" bIns="0" rIns="0">
            <a:spAutoFit/>
          </a:bodyPr>
          <a:lstStyle/>
          <a:p>
            <a:pPr algn="l">
              <a:lnSpc>
                <a:spcPts val="2937"/>
              </a:lnSpc>
            </a:pPr>
            <a:r>
              <a:rPr lang="en-US" sz="1812">
                <a:solidFill>
                  <a:srgbClr val="272525"/>
                </a:solidFill>
                <a:latin typeface="Inter"/>
                <a:ea typeface="Inter"/>
                <a:cs typeface="Inter"/>
                <a:sym typeface="Inter"/>
              </a:rPr>
              <a:t>Leveraging cloud-native tools for ingestion, processing, and storage, this pipeline represents a significant step towards proactive environmental management.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733128" y="713780"/>
            <a:ext cx="7997130" cy="683121"/>
          </a:xfrm>
          <a:prstGeom prst="rect">
            <a:avLst/>
          </a:prstGeom>
        </p:spPr>
        <p:txBody>
          <a:bodyPr anchor="t" rtlCol="false" tIns="0" lIns="0" bIns="0" rIns="0">
            <a:spAutoFit/>
          </a:bodyPr>
          <a:lstStyle/>
          <a:p>
            <a:pPr algn="l">
              <a:lnSpc>
                <a:spcPts val="5125"/>
              </a:lnSpc>
            </a:pPr>
            <a:r>
              <a:rPr lang="en-US" sz="4062" b="true">
                <a:solidFill>
                  <a:srgbClr val="000000"/>
                </a:solidFill>
                <a:latin typeface="Inter Bold"/>
                <a:ea typeface="Inter Bold"/>
                <a:cs typeface="Inter Bold"/>
                <a:sym typeface="Inter Bold"/>
              </a:rPr>
              <a:t>Project Prerequisites &amp; Funding</a:t>
            </a:r>
          </a:p>
        </p:txBody>
      </p:sp>
      <p:sp>
        <p:nvSpPr>
          <p:cNvPr name="TextBox 11" id="11"/>
          <p:cNvSpPr txBox="true"/>
          <p:nvPr/>
        </p:nvSpPr>
        <p:spPr>
          <a:xfrm rot="0">
            <a:off x="733128" y="1634877"/>
            <a:ext cx="9963745" cy="411361"/>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Successful implementation of this project relies on solid technical foundations and financial backing.</a:t>
            </a:r>
          </a:p>
        </p:txBody>
      </p:sp>
      <p:sp>
        <p:nvSpPr>
          <p:cNvPr name="TextBox 12" id="12"/>
          <p:cNvSpPr txBox="true"/>
          <p:nvPr/>
        </p:nvSpPr>
        <p:spPr>
          <a:xfrm rot="0">
            <a:off x="733128" y="2341364"/>
            <a:ext cx="4934545" cy="542627"/>
          </a:xfrm>
          <a:prstGeom prst="rect">
            <a:avLst/>
          </a:prstGeom>
        </p:spPr>
        <p:txBody>
          <a:bodyPr anchor="t" rtlCol="false" tIns="0" lIns="0" bIns="0" rIns="0">
            <a:spAutoFit/>
          </a:bodyPr>
          <a:lstStyle/>
          <a:p>
            <a:pPr algn="l">
              <a:lnSpc>
                <a:spcPts val="4062"/>
              </a:lnSpc>
            </a:pPr>
            <a:r>
              <a:rPr lang="en-US" sz="3250" b="true">
                <a:solidFill>
                  <a:srgbClr val="000000"/>
                </a:solidFill>
                <a:latin typeface="Inter Bold"/>
                <a:ea typeface="Inter Bold"/>
                <a:cs typeface="Inter Bold"/>
                <a:sym typeface="Inter Bold"/>
              </a:rPr>
              <a:t>Technical Prerequisites:</a:t>
            </a:r>
          </a:p>
        </p:txBody>
      </p:sp>
      <p:sp>
        <p:nvSpPr>
          <p:cNvPr name="TextBox 13" id="13"/>
          <p:cNvSpPr txBox="true"/>
          <p:nvPr/>
        </p:nvSpPr>
        <p:spPr>
          <a:xfrm rot="0">
            <a:off x="733128" y="3121967"/>
            <a:ext cx="9963745" cy="746522"/>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Cloud Infrastructure: Microsoft Azure services (IoT Hub, Stream Analytics, SQL Database, Data Lake)</a:t>
            </a:r>
          </a:p>
        </p:txBody>
      </p:sp>
      <p:sp>
        <p:nvSpPr>
          <p:cNvPr name="TextBox 14" id="14"/>
          <p:cNvSpPr txBox="true"/>
          <p:nvPr/>
        </p:nvSpPr>
        <p:spPr>
          <a:xfrm rot="0">
            <a:off x="733128" y="3865512"/>
            <a:ext cx="9963745" cy="41136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IoT Device Network: Deployment of 8 sensor devices across Egypt</a:t>
            </a:r>
          </a:p>
        </p:txBody>
      </p:sp>
      <p:sp>
        <p:nvSpPr>
          <p:cNvPr name="TextBox 15" id="15"/>
          <p:cNvSpPr txBox="true"/>
          <p:nvPr/>
        </p:nvSpPr>
        <p:spPr>
          <a:xfrm rot="0">
            <a:off x="733128" y="4273898"/>
            <a:ext cx="9963745" cy="746523"/>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Development Stack: Python (for data simulation), SQL, and a dashboard framework (e.g., Power BI)</a:t>
            </a:r>
          </a:p>
        </p:txBody>
      </p:sp>
      <p:sp>
        <p:nvSpPr>
          <p:cNvPr name="TextBox 16" id="16"/>
          <p:cNvSpPr txBox="true"/>
          <p:nvPr/>
        </p:nvSpPr>
        <p:spPr>
          <a:xfrm rot="0">
            <a:off x="733128" y="5315545"/>
            <a:ext cx="4573489" cy="542628"/>
          </a:xfrm>
          <a:prstGeom prst="rect">
            <a:avLst/>
          </a:prstGeom>
        </p:spPr>
        <p:txBody>
          <a:bodyPr anchor="t" rtlCol="false" tIns="0" lIns="0" bIns="0" rIns="0">
            <a:spAutoFit/>
          </a:bodyPr>
          <a:lstStyle/>
          <a:p>
            <a:pPr algn="l">
              <a:lnSpc>
                <a:spcPts val="4062"/>
              </a:lnSpc>
            </a:pPr>
            <a:r>
              <a:rPr lang="en-US" sz="3250" b="true">
                <a:solidFill>
                  <a:srgbClr val="000000"/>
                </a:solidFill>
                <a:latin typeface="Inter Bold"/>
                <a:ea typeface="Inter Bold"/>
                <a:cs typeface="Inter Bold"/>
                <a:sym typeface="Inter Bold"/>
              </a:rPr>
              <a:t>Funding &amp; Investment:</a:t>
            </a:r>
          </a:p>
        </p:txBody>
      </p:sp>
      <p:sp>
        <p:nvSpPr>
          <p:cNvPr name="TextBox 17" id="17"/>
          <p:cNvSpPr txBox="true"/>
          <p:nvPr/>
        </p:nvSpPr>
        <p:spPr>
          <a:xfrm rot="0">
            <a:off x="733128" y="6096149"/>
            <a:ext cx="9963745" cy="74652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Financial backing is essential for pilot deployment and sustained operations. Potential sources include:</a:t>
            </a:r>
          </a:p>
        </p:txBody>
      </p:sp>
      <p:sp>
        <p:nvSpPr>
          <p:cNvPr name="TextBox 18" id="18"/>
          <p:cNvSpPr txBox="true"/>
          <p:nvPr/>
        </p:nvSpPr>
        <p:spPr>
          <a:xfrm rot="0">
            <a:off x="733128" y="7002066"/>
            <a:ext cx="9963745" cy="41136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Government Grants &amp; Initiatives: Aligned with Egypt's environmental strategy</a:t>
            </a:r>
          </a:p>
        </p:txBody>
      </p:sp>
      <p:sp>
        <p:nvSpPr>
          <p:cNvPr name="TextBox 19" id="19"/>
          <p:cNvSpPr txBox="true"/>
          <p:nvPr/>
        </p:nvSpPr>
        <p:spPr>
          <a:xfrm rot="0">
            <a:off x="733128" y="7410450"/>
            <a:ext cx="9963745" cy="41136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Research &amp; Development Funds: From academic or tech innovation funds</a:t>
            </a:r>
          </a:p>
        </p:txBody>
      </p:sp>
      <p:sp>
        <p:nvSpPr>
          <p:cNvPr name="TextBox 20" id="20"/>
          <p:cNvSpPr txBox="true"/>
          <p:nvPr/>
        </p:nvSpPr>
        <p:spPr>
          <a:xfrm rot="0">
            <a:off x="733128" y="7818835"/>
            <a:ext cx="9963745" cy="41136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Corporate Sponsorship &amp; CSR: Partnerships with industries and tech companies</a:t>
            </a:r>
          </a:p>
        </p:txBody>
      </p:sp>
      <p:sp>
        <p:nvSpPr>
          <p:cNvPr name="TextBox 21" id="21"/>
          <p:cNvSpPr txBox="true"/>
          <p:nvPr/>
        </p:nvSpPr>
        <p:spPr>
          <a:xfrm rot="0">
            <a:off x="733128" y="8227219"/>
            <a:ext cx="9963745" cy="411361"/>
          </a:xfrm>
          <a:prstGeom prst="rect">
            <a:avLst/>
          </a:prstGeom>
        </p:spPr>
        <p:txBody>
          <a:bodyPr anchor="t" rtlCol="false" tIns="0" lIns="0" bIns="0" rIns="0">
            <a:spAutoFit/>
          </a:bodyPr>
          <a:lstStyle/>
          <a:p>
            <a:pPr algn="l" marL="245070" indent="-122535" lvl="1">
              <a:lnSpc>
                <a:spcPts val="2625"/>
              </a:lnSpc>
              <a:buFont typeface="Arial"/>
              <a:buChar char="•"/>
            </a:pPr>
            <a:r>
              <a:rPr lang="en-US" sz="1625">
                <a:solidFill>
                  <a:srgbClr val="272525"/>
                </a:solidFill>
                <a:latin typeface="Inter"/>
                <a:ea typeface="Inter"/>
                <a:cs typeface="Inter"/>
                <a:sym typeface="Inter"/>
              </a:rPr>
              <a:t>International Environmental Funds: Global climate organizations</a:t>
            </a:r>
          </a:p>
        </p:txBody>
      </p:sp>
      <p:sp>
        <p:nvSpPr>
          <p:cNvPr name="TextBox 22" id="22"/>
          <p:cNvSpPr txBox="true"/>
          <p:nvPr/>
        </p:nvSpPr>
        <p:spPr>
          <a:xfrm rot="0">
            <a:off x="733128" y="8797975"/>
            <a:ext cx="9963745" cy="746522"/>
          </a:xfrm>
          <a:prstGeom prst="rect">
            <a:avLst/>
          </a:prstGeom>
        </p:spPr>
        <p:txBody>
          <a:bodyPr anchor="t" rtlCol="false" tIns="0" lIns="0" bIns="0" rIns="0">
            <a:spAutoFit/>
          </a:bodyPr>
          <a:lstStyle/>
          <a:p>
            <a:pPr algn="l">
              <a:lnSpc>
                <a:spcPts val="2625"/>
              </a:lnSpc>
            </a:pPr>
            <a:r>
              <a:rPr lang="en-US" sz="1625">
                <a:solidFill>
                  <a:srgbClr val="272525"/>
                </a:solidFill>
                <a:latin typeface="Inter"/>
                <a:ea typeface="Inter"/>
                <a:cs typeface="Inter"/>
                <a:sym typeface="Inter"/>
              </a:rPr>
              <a:t>This foundational support ensures successful launch, scaling, and long-term impact on Egypt's environmental health.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9976"/>
            <a:chOff x="0" y="0"/>
            <a:chExt cx="9144000" cy="13719968"/>
          </a:xfrm>
        </p:grpSpPr>
        <p:sp>
          <p:nvSpPr>
            <p:cNvPr name="Freeform 9" id="9" descr="preencoded.png"/>
            <p:cNvSpPr/>
            <p:nvPr/>
          </p:nvSpPr>
          <p:spPr>
            <a:xfrm flipH="false" flipV="false" rot="0">
              <a:off x="0" y="0"/>
              <a:ext cx="9144000" cy="13719938"/>
            </a:xfrm>
            <a:custGeom>
              <a:avLst/>
              <a:gdLst/>
              <a:ahLst/>
              <a:cxnLst/>
              <a:rect r="r" b="b" t="t" l="l"/>
              <a:pathLst>
                <a:path h="13719938" w="9144000">
                  <a:moveTo>
                    <a:pt x="0" y="0"/>
                  </a:moveTo>
                  <a:lnTo>
                    <a:pt x="9144000" y="0"/>
                  </a:lnTo>
                  <a:lnTo>
                    <a:pt x="9144000" y="13719938"/>
                  </a:lnTo>
                  <a:lnTo>
                    <a:pt x="0" y="13719938"/>
                  </a:lnTo>
                  <a:lnTo>
                    <a:pt x="0" y="0"/>
                  </a:lnTo>
                  <a:close/>
                </a:path>
              </a:pathLst>
            </a:custGeom>
            <a:blipFill>
              <a:blip r:embed="rId5"/>
              <a:stretch>
                <a:fillRect l="-14" t="0" r="-14" b="0"/>
              </a:stretch>
            </a:blipFill>
          </p:spPr>
        </p:sp>
      </p:grpSp>
      <p:sp>
        <p:nvSpPr>
          <p:cNvPr name="TextBox 10" id="10"/>
          <p:cNvSpPr txBox="true"/>
          <p:nvPr/>
        </p:nvSpPr>
        <p:spPr>
          <a:xfrm rot="0">
            <a:off x="906512" y="693241"/>
            <a:ext cx="9616976" cy="1637705"/>
          </a:xfrm>
          <a:prstGeom prst="rect">
            <a:avLst/>
          </a:prstGeom>
        </p:spPr>
        <p:txBody>
          <a:bodyPr anchor="t" rtlCol="false" tIns="0" lIns="0" bIns="0" rIns="0">
            <a:spAutoFit/>
          </a:bodyPr>
          <a:lstStyle/>
          <a:p>
            <a:pPr algn="l">
              <a:lnSpc>
                <a:spcPts val="6312"/>
              </a:lnSpc>
            </a:pPr>
            <a:r>
              <a:rPr lang="en-US" sz="5062" b="true">
                <a:solidFill>
                  <a:srgbClr val="000000"/>
                </a:solidFill>
                <a:latin typeface="Inter Bold"/>
                <a:ea typeface="Inter Bold"/>
                <a:cs typeface="Inter Bold"/>
                <a:sym typeface="Inter Bold"/>
              </a:rPr>
              <a:t>IoT Hub: Monitoring 8 Regions Across Egypt</a:t>
            </a:r>
          </a:p>
        </p:txBody>
      </p:sp>
      <p:sp>
        <p:nvSpPr>
          <p:cNvPr name="TextBox 11" id="11"/>
          <p:cNvSpPr txBox="true"/>
          <p:nvPr/>
        </p:nvSpPr>
        <p:spPr>
          <a:xfrm rot="0">
            <a:off x="906512" y="2633663"/>
            <a:ext cx="9616976" cy="1743670"/>
          </a:xfrm>
          <a:prstGeom prst="rect">
            <a:avLst/>
          </a:prstGeom>
        </p:spPr>
        <p:txBody>
          <a:bodyPr anchor="t" rtlCol="false" tIns="0" lIns="0" bIns="0" rIns="0">
            <a:spAutoFit/>
          </a:bodyPr>
          <a:lstStyle/>
          <a:p>
            <a:pPr algn="l">
              <a:lnSpc>
                <a:spcPts val="3250"/>
              </a:lnSpc>
            </a:pPr>
            <a:r>
              <a:rPr lang="en-US" sz="2000">
                <a:solidFill>
                  <a:srgbClr val="272525"/>
                </a:solidFill>
                <a:latin typeface="Inter"/>
                <a:ea typeface="Inter"/>
                <a:cs typeface="Inter"/>
                <a:sym typeface="Inter"/>
              </a:rPr>
              <a:t>Our project leverages the power of IoT Hub to monitor critical environmental parameters across 8 distinct regions in Egypt. We have deployed 8 IoT devices, one in each region, continuously measuring temperature, humidity, and pollution levels.</a:t>
            </a:r>
          </a:p>
        </p:txBody>
      </p:sp>
      <p:sp>
        <p:nvSpPr>
          <p:cNvPr name="TextBox 12" id="12"/>
          <p:cNvSpPr txBox="true"/>
          <p:nvPr/>
        </p:nvSpPr>
        <p:spPr>
          <a:xfrm rot="0">
            <a:off x="906512" y="4583014"/>
            <a:ext cx="9616976" cy="914697"/>
          </a:xfrm>
          <a:prstGeom prst="rect">
            <a:avLst/>
          </a:prstGeom>
        </p:spPr>
        <p:txBody>
          <a:bodyPr anchor="t" rtlCol="false" tIns="0" lIns="0" bIns="0" rIns="0">
            <a:spAutoFit/>
          </a:bodyPr>
          <a:lstStyle/>
          <a:p>
            <a:pPr algn="l">
              <a:lnSpc>
                <a:spcPts val="3250"/>
              </a:lnSpc>
            </a:pPr>
            <a:r>
              <a:rPr lang="en-US" sz="2000">
                <a:solidFill>
                  <a:srgbClr val="272525"/>
                </a:solidFill>
                <a:latin typeface="Inter"/>
                <a:ea typeface="Inter"/>
                <a:cs typeface="Inter"/>
                <a:sym typeface="Inter"/>
              </a:rPr>
              <a:t>These devices securely connect to Azure IoT Hub, serving as the central gateway for data collection and management. The IoT Hub facilitates:</a:t>
            </a:r>
          </a:p>
        </p:txBody>
      </p:sp>
      <p:sp>
        <p:nvSpPr>
          <p:cNvPr name="TextBox 13" id="13"/>
          <p:cNvSpPr txBox="true"/>
          <p:nvPr/>
        </p:nvSpPr>
        <p:spPr>
          <a:xfrm rot="0">
            <a:off x="906512" y="5703391"/>
            <a:ext cx="9616976" cy="914697"/>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272525"/>
                </a:solidFill>
                <a:latin typeface="Inter Bold"/>
                <a:ea typeface="Inter Bold"/>
                <a:cs typeface="Inter Bold"/>
                <a:sym typeface="Inter Bold"/>
              </a:rPr>
              <a:t>Secure Device-to-Cloud Communication:</a:t>
            </a:r>
            <a:r>
              <a:rPr lang="en-US" sz="2000">
                <a:solidFill>
                  <a:srgbClr val="272525"/>
                </a:solidFill>
                <a:latin typeface="Inter"/>
                <a:ea typeface="Inter"/>
                <a:cs typeface="Inter"/>
                <a:sym typeface="Inter"/>
              </a:rPr>
              <a:t> Ensuring all environmental data is transmitted safely and reliably.</a:t>
            </a:r>
          </a:p>
        </p:txBody>
      </p:sp>
      <p:sp>
        <p:nvSpPr>
          <p:cNvPr name="TextBox 14" id="14"/>
          <p:cNvSpPr txBox="true"/>
          <p:nvPr/>
        </p:nvSpPr>
        <p:spPr>
          <a:xfrm rot="0">
            <a:off x="906512" y="6623000"/>
            <a:ext cx="9616976" cy="914697"/>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272525"/>
                </a:solidFill>
                <a:latin typeface="Inter Bold"/>
                <a:ea typeface="Inter Bold"/>
                <a:cs typeface="Inter Bold"/>
                <a:sym typeface="Inter Bold"/>
              </a:rPr>
              <a:t>Device Management:</a:t>
            </a:r>
            <a:r>
              <a:rPr lang="en-US" sz="2000">
                <a:solidFill>
                  <a:srgbClr val="272525"/>
                </a:solidFill>
                <a:latin typeface="Inter"/>
                <a:ea typeface="Inter"/>
                <a:cs typeface="Inter"/>
                <a:sym typeface="Inter"/>
              </a:rPr>
              <a:t> Centralized control and monitoring of all deployed IoT sensors.</a:t>
            </a:r>
          </a:p>
        </p:txBody>
      </p:sp>
      <p:sp>
        <p:nvSpPr>
          <p:cNvPr name="TextBox 15" id="15"/>
          <p:cNvSpPr txBox="true"/>
          <p:nvPr/>
        </p:nvSpPr>
        <p:spPr>
          <a:xfrm rot="0">
            <a:off x="906512" y="7542610"/>
            <a:ext cx="9616976" cy="914697"/>
          </a:xfrm>
          <a:prstGeom prst="rect">
            <a:avLst/>
          </a:prstGeom>
        </p:spPr>
        <p:txBody>
          <a:bodyPr anchor="t" rtlCol="false" tIns="0" lIns="0" bIns="0" rIns="0">
            <a:spAutoFit/>
          </a:bodyPr>
          <a:lstStyle/>
          <a:p>
            <a:pPr algn="l" marL="301625" indent="-150812" lvl="1">
              <a:lnSpc>
                <a:spcPts val="3250"/>
              </a:lnSpc>
              <a:buFont typeface="Arial"/>
              <a:buChar char="•"/>
            </a:pPr>
            <a:r>
              <a:rPr lang="en-US" b="true" sz="2000">
                <a:solidFill>
                  <a:srgbClr val="272525"/>
                </a:solidFill>
                <a:latin typeface="Inter Bold"/>
                <a:ea typeface="Inter Bold"/>
                <a:cs typeface="Inter Bold"/>
                <a:sym typeface="Inter Bold"/>
              </a:rPr>
              <a:t>Real-time Data Streaming:</a:t>
            </a:r>
            <a:r>
              <a:rPr lang="en-US" sz="2000">
                <a:solidFill>
                  <a:srgbClr val="272525"/>
                </a:solidFill>
                <a:latin typeface="Inter"/>
                <a:ea typeface="Inter"/>
                <a:cs typeface="Inter"/>
                <a:sym typeface="Inter"/>
              </a:rPr>
              <a:t> Enabling immediate access to environmental metrics as they are generated.</a:t>
            </a:r>
          </a:p>
        </p:txBody>
      </p:sp>
      <p:sp>
        <p:nvSpPr>
          <p:cNvPr name="TextBox 16" id="16"/>
          <p:cNvSpPr txBox="true"/>
          <p:nvPr/>
        </p:nvSpPr>
        <p:spPr>
          <a:xfrm rot="0">
            <a:off x="906512" y="8662987"/>
            <a:ext cx="9616976" cy="914697"/>
          </a:xfrm>
          <a:prstGeom prst="rect">
            <a:avLst/>
          </a:prstGeom>
        </p:spPr>
        <p:txBody>
          <a:bodyPr anchor="t" rtlCol="false" tIns="0" lIns="0" bIns="0" rIns="0">
            <a:spAutoFit/>
          </a:bodyPr>
          <a:lstStyle/>
          <a:p>
            <a:pPr algn="l">
              <a:lnSpc>
                <a:spcPts val="3250"/>
              </a:lnSpc>
            </a:pPr>
            <a:r>
              <a:rPr lang="en-US" sz="2000">
                <a:solidFill>
                  <a:srgbClr val="272525"/>
                </a:solidFill>
                <a:latin typeface="Inter"/>
                <a:ea typeface="Inter"/>
                <a:cs typeface="Inter"/>
                <a:sym typeface="Inter"/>
              </a:rPr>
              <a:t>This robust infrastructure is key to providing comprehensive environmental insights across Egypt.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6F4F4"/>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F"/>
            </a:solidFill>
            <a:ln w="12700">
              <a:solidFill>
                <a:srgbClr val="000000"/>
              </a:solidFill>
            </a:ln>
          </p:spPr>
        </p:sp>
      </p:grpSp>
      <p:grpSp>
        <p:nvGrpSpPr>
          <p:cNvPr name="Group 6" id="6"/>
          <p:cNvGrpSpPr>
            <a:grpSpLocks noChangeAspect="true"/>
          </p:cNvGrpSpPr>
          <p:nvPr/>
        </p:nvGrpSpPr>
        <p:grpSpPr>
          <a:xfrm rot="0">
            <a:off x="16049019" y="9686925"/>
            <a:ext cx="2153256" cy="514350"/>
            <a:chOff x="0" y="0"/>
            <a:chExt cx="2871008" cy="685800"/>
          </a:xfrm>
        </p:grpSpPr>
        <p:sp>
          <p:nvSpPr>
            <p:cNvPr name="Freeform 7" id="7" descr="preencoded.png">
              <a:hlinkClick r:id="rId3" tooltip="https://gamma.app/?utm_source=made-with-gamma"/>
            </p:cNvPr>
            <p:cNvSpPr/>
            <p:nvPr/>
          </p:nvSpPr>
          <p:spPr>
            <a:xfrm flipH="false" flipV="false" rot="0">
              <a:off x="0" y="0"/>
              <a:ext cx="2870962" cy="685800"/>
            </a:xfrm>
            <a:custGeom>
              <a:avLst/>
              <a:gdLst/>
              <a:ahLst/>
              <a:cxnLst/>
              <a:rect r="r" b="b" t="t" l="l"/>
              <a:pathLst>
                <a:path h="685800" w="2870962">
                  <a:moveTo>
                    <a:pt x="0" y="0"/>
                  </a:moveTo>
                  <a:lnTo>
                    <a:pt x="2870962" y="0"/>
                  </a:lnTo>
                  <a:lnTo>
                    <a:pt x="2870962" y="685800"/>
                  </a:lnTo>
                  <a:lnTo>
                    <a:pt x="0" y="685800"/>
                  </a:lnTo>
                  <a:lnTo>
                    <a:pt x="0" y="0"/>
                  </a:lnTo>
                  <a:close/>
                </a:path>
              </a:pathLst>
            </a:custGeom>
            <a:blipFill>
              <a:blip r:embed="rId4"/>
              <a:stretch>
                <a:fillRect l="0" t="0" r="-1" b="0"/>
              </a:stretch>
            </a:blipFill>
          </p:spPr>
        </p:sp>
      </p:grpSp>
      <p:grpSp>
        <p:nvGrpSpPr>
          <p:cNvPr name="Group 8" id="8"/>
          <p:cNvGrpSpPr>
            <a:grpSpLocks noChangeAspect="true"/>
          </p:cNvGrpSpPr>
          <p:nvPr/>
        </p:nvGrpSpPr>
        <p:grpSpPr>
          <a:xfrm rot="0">
            <a:off x="11430000" y="0"/>
            <a:ext cx="6858000" cy="10287000"/>
            <a:chOff x="0" y="0"/>
            <a:chExt cx="9144000" cy="13716000"/>
          </a:xfrm>
        </p:grpSpPr>
        <p:sp>
          <p:nvSpPr>
            <p:cNvPr name="Freeform 9" id="9" descr="preencoded.png"/>
            <p:cNvSpPr/>
            <p:nvPr/>
          </p:nvSpPr>
          <p:spPr>
            <a:xfrm flipH="false" flipV="false" rot="0">
              <a:off x="0" y="0"/>
              <a:ext cx="9144000" cy="13716000"/>
            </a:xfrm>
            <a:custGeom>
              <a:avLst/>
              <a:gdLst/>
              <a:ahLst/>
              <a:cxnLst/>
              <a:rect r="r" b="b" t="t" l="l"/>
              <a:pathLst>
                <a:path h="13716000" w="9144000">
                  <a:moveTo>
                    <a:pt x="0" y="0"/>
                  </a:moveTo>
                  <a:lnTo>
                    <a:pt x="9144000" y="0"/>
                  </a:lnTo>
                  <a:lnTo>
                    <a:pt x="9144000" y="13716000"/>
                  </a:lnTo>
                  <a:lnTo>
                    <a:pt x="0" y="13716000"/>
                  </a:lnTo>
                  <a:lnTo>
                    <a:pt x="0" y="0"/>
                  </a:lnTo>
                  <a:close/>
                </a:path>
              </a:pathLst>
            </a:custGeom>
            <a:blipFill>
              <a:blip r:embed="rId5"/>
              <a:stretch>
                <a:fillRect l="0" t="0" r="0" b="0"/>
              </a:stretch>
            </a:blipFill>
          </p:spPr>
        </p:sp>
      </p:grpSp>
      <p:sp>
        <p:nvSpPr>
          <p:cNvPr name="TextBox 10" id="10"/>
          <p:cNvSpPr txBox="true"/>
          <p:nvPr/>
        </p:nvSpPr>
        <p:spPr>
          <a:xfrm rot="0">
            <a:off x="940891" y="928985"/>
            <a:ext cx="9548218" cy="1708845"/>
          </a:xfrm>
          <a:prstGeom prst="rect">
            <a:avLst/>
          </a:prstGeom>
        </p:spPr>
        <p:txBody>
          <a:bodyPr anchor="t" rtlCol="false" tIns="0" lIns="0" bIns="0" rIns="0">
            <a:spAutoFit/>
          </a:bodyPr>
          <a:lstStyle/>
          <a:p>
            <a:pPr algn="l">
              <a:lnSpc>
                <a:spcPts val="6562"/>
              </a:lnSpc>
            </a:pPr>
            <a:r>
              <a:rPr lang="en-US" sz="5250" b="true">
                <a:solidFill>
                  <a:srgbClr val="000000"/>
                </a:solidFill>
                <a:latin typeface="Inter Bold"/>
                <a:ea typeface="Inter Bold"/>
                <a:cs typeface="Inter Bold"/>
                <a:sym typeface="Inter Bold"/>
              </a:rPr>
              <a:t>Data Generation for IoT Devices</a:t>
            </a:r>
          </a:p>
        </p:txBody>
      </p:sp>
      <p:sp>
        <p:nvSpPr>
          <p:cNvPr name="TextBox 11" id="11"/>
          <p:cNvSpPr txBox="true"/>
          <p:nvPr/>
        </p:nvSpPr>
        <p:spPr>
          <a:xfrm rot="0">
            <a:off x="940891" y="2945755"/>
            <a:ext cx="9548218" cy="1815107"/>
          </a:xfrm>
          <a:prstGeom prst="rect">
            <a:avLst/>
          </a:prstGeom>
        </p:spPr>
        <p:txBody>
          <a:bodyPr anchor="t" rtlCol="false" tIns="0" lIns="0" bIns="0" rIns="0">
            <a:spAutoFit/>
          </a:bodyPr>
          <a:lstStyle/>
          <a:p>
            <a:pPr algn="l">
              <a:lnSpc>
                <a:spcPts val="3374"/>
              </a:lnSpc>
            </a:pPr>
            <a:r>
              <a:rPr lang="en-US" sz="2062">
                <a:solidFill>
                  <a:srgbClr val="272525"/>
                </a:solidFill>
                <a:latin typeface="Inter"/>
                <a:ea typeface="Inter"/>
                <a:cs typeface="Inter"/>
                <a:sym typeface="Inter"/>
              </a:rPr>
              <a:t>The foundational step of our project involves simulating environmental sensor data to feed our pipeline, specifically for the </a:t>
            </a:r>
            <a:r>
              <a:rPr lang="en-US" sz="2062" b="true">
                <a:solidFill>
                  <a:srgbClr val="272525"/>
                </a:solidFill>
                <a:latin typeface="Inter Bold"/>
                <a:ea typeface="Inter Bold"/>
                <a:cs typeface="Inter Bold"/>
                <a:sym typeface="Inter Bold"/>
              </a:rPr>
              <a:t>8 IoT devices</a:t>
            </a:r>
            <a:r>
              <a:rPr lang="en-US" sz="2062">
                <a:solidFill>
                  <a:srgbClr val="272525"/>
                </a:solidFill>
                <a:latin typeface="Inter"/>
                <a:ea typeface="Inter"/>
                <a:cs typeface="Inter"/>
                <a:sym typeface="Inter"/>
              </a:rPr>
              <a:t> deployed across Egypt's regions mentioned in the previous slide. This milestone focuses on:</a:t>
            </a:r>
          </a:p>
        </p:txBody>
      </p:sp>
      <p:sp>
        <p:nvSpPr>
          <p:cNvPr name="TextBox 12" id="12"/>
          <p:cNvSpPr txBox="true"/>
          <p:nvPr/>
        </p:nvSpPr>
        <p:spPr>
          <a:xfrm rot="0">
            <a:off x="940891" y="4968031"/>
            <a:ext cx="9548218" cy="1815108"/>
          </a:xfrm>
          <a:prstGeom prst="rect">
            <a:avLst/>
          </a:prstGeom>
        </p:spPr>
        <p:txBody>
          <a:bodyPr anchor="t" rtlCol="false" tIns="0" lIns="0" bIns="0" rIns="0">
            <a:spAutoFit/>
          </a:bodyPr>
          <a:lstStyle/>
          <a:p>
            <a:pPr algn="l" marL="311051" indent="-155525" lvl="1">
              <a:lnSpc>
                <a:spcPts val="3374"/>
              </a:lnSpc>
              <a:buFont typeface="Arial"/>
              <a:buChar char="•"/>
            </a:pPr>
            <a:r>
              <a:rPr lang="en-US" b="true" sz="2062">
                <a:solidFill>
                  <a:srgbClr val="272525"/>
                </a:solidFill>
                <a:latin typeface="Inter Bold"/>
                <a:ea typeface="Inter Bold"/>
                <a:cs typeface="Inter Bold"/>
                <a:sym typeface="Inter Bold"/>
              </a:rPr>
              <a:t>Data Simulation:</a:t>
            </a:r>
            <a:r>
              <a:rPr lang="en-US" sz="2062">
                <a:solidFill>
                  <a:srgbClr val="272525"/>
                </a:solidFill>
                <a:latin typeface="Inter"/>
                <a:ea typeface="Inter"/>
                <a:cs typeface="Inter"/>
                <a:sym typeface="Inter"/>
              </a:rPr>
              <a:t> A Python script generates realistic temperature, humidity, and pollution data every 10 seconds for each of the 8 devices, mimicking real sensor readings from different geographical locations.</a:t>
            </a:r>
          </a:p>
        </p:txBody>
      </p:sp>
      <p:sp>
        <p:nvSpPr>
          <p:cNvPr name="TextBox 13" id="13"/>
          <p:cNvSpPr txBox="true"/>
          <p:nvPr/>
        </p:nvSpPr>
        <p:spPr>
          <a:xfrm rot="0">
            <a:off x="940891" y="6781949"/>
            <a:ext cx="9548218" cy="1385144"/>
          </a:xfrm>
          <a:prstGeom prst="rect">
            <a:avLst/>
          </a:prstGeom>
        </p:spPr>
        <p:txBody>
          <a:bodyPr anchor="t" rtlCol="false" tIns="0" lIns="0" bIns="0" rIns="0">
            <a:spAutoFit/>
          </a:bodyPr>
          <a:lstStyle/>
          <a:p>
            <a:pPr algn="l" marL="311051" indent="-155525" lvl="1">
              <a:lnSpc>
                <a:spcPts val="3374"/>
              </a:lnSpc>
              <a:buFont typeface="Arial"/>
              <a:buChar char="•"/>
            </a:pPr>
            <a:r>
              <a:rPr lang="en-US" b="true" sz="2062">
                <a:solidFill>
                  <a:srgbClr val="272525"/>
                </a:solidFill>
                <a:latin typeface="Inter Bold"/>
                <a:ea typeface="Inter Bold"/>
                <a:cs typeface="Inter Bold"/>
                <a:sym typeface="Inter Bold"/>
              </a:rPr>
              <a:t>Data Ingestion:</a:t>
            </a:r>
            <a:r>
              <a:rPr lang="en-US" sz="2062">
                <a:solidFill>
                  <a:srgbClr val="272525"/>
                </a:solidFill>
                <a:latin typeface="Inter"/>
                <a:ea typeface="Inter"/>
                <a:cs typeface="Inter"/>
                <a:sym typeface="Inter"/>
              </a:rPr>
              <a:t> This simulated data is then efficiently sent to Azure IoT Hub and processed through Azure Stream Analytics for both real-time processing and batch analysis.</a:t>
            </a:r>
          </a:p>
        </p:txBody>
      </p:sp>
      <p:sp>
        <p:nvSpPr>
          <p:cNvPr name="TextBox 14" id="14"/>
          <p:cNvSpPr txBox="true"/>
          <p:nvPr/>
        </p:nvSpPr>
        <p:spPr>
          <a:xfrm rot="0">
            <a:off x="940891" y="8374261"/>
            <a:ext cx="9548218" cy="955179"/>
          </a:xfrm>
          <a:prstGeom prst="rect">
            <a:avLst/>
          </a:prstGeom>
        </p:spPr>
        <p:txBody>
          <a:bodyPr anchor="t" rtlCol="false" tIns="0" lIns="0" bIns="0" rIns="0">
            <a:spAutoFit/>
          </a:bodyPr>
          <a:lstStyle/>
          <a:p>
            <a:pPr algn="l">
              <a:lnSpc>
                <a:spcPts val="3374"/>
              </a:lnSpc>
            </a:pPr>
            <a:r>
              <a:rPr lang="en-US" sz="2062">
                <a:solidFill>
                  <a:srgbClr val="272525"/>
                </a:solidFill>
                <a:latin typeface="Inter"/>
                <a:ea typeface="Inter"/>
                <a:cs typeface="Inter"/>
                <a:sym typeface="Inter"/>
              </a:rPr>
              <a:t>This ensures a steady stream of data for system testing and development, accurately representing the inputs from our distributed IoT network.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DAG5k8dhygE</dc:identifier>
  <dcterms:modified xsi:type="dcterms:W3CDTF">2011-08-01T06:04:30Z</dcterms:modified>
  <cp:revision>1</cp:revision>
  <dc:title>AI-Air-Quality-Analysis-and-Environmental-Monitoring-System (1).pptx</dc:title>
</cp:coreProperties>
</file>